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0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32" r:id="rId5"/>
    <p:sldMasterId id="2147483768" r:id="rId6"/>
  </p:sldMasterIdLst>
  <p:notesMasterIdLst>
    <p:notesMasterId r:id="rId25"/>
  </p:notesMasterIdLst>
  <p:sldIdLst>
    <p:sldId id="257" r:id="rId7"/>
    <p:sldId id="258" r:id="rId8"/>
    <p:sldId id="292" r:id="rId9"/>
    <p:sldId id="263" r:id="rId10"/>
    <p:sldId id="299" r:id="rId11"/>
    <p:sldId id="294" r:id="rId12"/>
    <p:sldId id="300" r:id="rId13"/>
    <p:sldId id="296" r:id="rId14"/>
    <p:sldId id="297" r:id="rId15"/>
    <p:sldId id="301" r:id="rId16"/>
    <p:sldId id="293" r:id="rId17"/>
    <p:sldId id="302" r:id="rId18"/>
    <p:sldId id="298" r:id="rId19"/>
    <p:sldId id="261" r:id="rId20"/>
    <p:sldId id="281" r:id="rId21"/>
    <p:sldId id="306" r:id="rId22"/>
    <p:sldId id="305" r:id="rId23"/>
    <p:sldId id="27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../embeddings/oleObject2.bin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../embeddings/oleObject4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7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8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1.bin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9360063339007566E-2"/>
          <c:y val="5.781982488052554E-2"/>
          <c:w val="0.89002284327243408"/>
          <c:h val="0.74196038273852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Лист1!$B$18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Лист1!$A$19:$A$22</c:f>
              <c:strCache>
                <c:ptCount val="4"/>
                <c:pt idx="0">
                  <c:v>Российская Федерация</c:v>
                </c:pt>
                <c:pt idx="1">
                  <c:v>Центральный федеральный округ</c:v>
                </c:pt>
                <c:pt idx="2">
                  <c:v>Московская область</c:v>
                </c:pt>
                <c:pt idx="3">
                  <c:v>ГБУЗ МО «Бюро СМЭ»</c:v>
                </c:pt>
              </c:strCache>
            </c:strRef>
          </c:cat>
          <c:val>
            <c:numRef>
              <c:f>Лист1!$B$19:$B$22</c:f>
              <c:numCache>
                <c:formatCode>General</c:formatCode>
                <c:ptCount val="4"/>
                <c:pt idx="0">
                  <c:v>201.2</c:v>
                </c:pt>
                <c:pt idx="1">
                  <c:v>223.4</c:v>
                </c:pt>
                <c:pt idx="2">
                  <c:v>232</c:v>
                </c:pt>
                <c:pt idx="3">
                  <c:v>44.6</c:v>
                </c:pt>
              </c:numCache>
            </c:numRef>
          </c:val>
        </c:ser>
        <c:ser>
          <c:idx val="1"/>
          <c:order val="1"/>
          <c:tx>
            <c:strRef>
              <c:f>Лист1!$C$18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Лист1!$A$19:$A$22</c:f>
              <c:strCache>
                <c:ptCount val="4"/>
                <c:pt idx="0">
                  <c:v>Российская Федерация</c:v>
                </c:pt>
                <c:pt idx="1">
                  <c:v>Центральный федеральный округ</c:v>
                </c:pt>
                <c:pt idx="2">
                  <c:v>Московская область</c:v>
                </c:pt>
                <c:pt idx="3">
                  <c:v>ГБУЗ МО «Бюро СМЭ»</c:v>
                </c:pt>
              </c:strCache>
            </c:strRef>
          </c:cat>
          <c:val>
            <c:numRef>
              <c:f>Лист1!$C$19:$C$22</c:f>
              <c:numCache>
                <c:formatCode>General</c:formatCode>
                <c:ptCount val="4"/>
                <c:pt idx="0">
                  <c:v>203.3</c:v>
                </c:pt>
                <c:pt idx="1">
                  <c:v>222.8</c:v>
                </c:pt>
                <c:pt idx="2">
                  <c:v>230.8</c:v>
                </c:pt>
                <c:pt idx="3">
                  <c:v>54.6</c:v>
                </c:pt>
              </c:numCache>
            </c:numRef>
          </c:val>
        </c:ser>
        <c:ser>
          <c:idx val="2"/>
          <c:order val="2"/>
          <c:tx>
            <c:strRef>
              <c:f>Лист1!$D$18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Лист1!$A$19:$A$22</c:f>
              <c:strCache>
                <c:ptCount val="4"/>
                <c:pt idx="0">
                  <c:v>Российская Федерация</c:v>
                </c:pt>
                <c:pt idx="1">
                  <c:v>Центральный федеральный округ</c:v>
                </c:pt>
                <c:pt idx="2">
                  <c:v>Московская область</c:v>
                </c:pt>
                <c:pt idx="3">
                  <c:v>ГБУЗ МО «Бюро СМЭ»</c:v>
                </c:pt>
              </c:strCache>
            </c:strRef>
          </c:cat>
          <c:val>
            <c:numRef>
              <c:f>Лист1!$D$19:$D$22</c:f>
              <c:numCache>
                <c:formatCode>General</c:formatCode>
                <c:ptCount val="4"/>
                <c:pt idx="0">
                  <c:v>201.1</c:v>
                </c:pt>
                <c:pt idx="1">
                  <c:v>220.3</c:v>
                </c:pt>
                <c:pt idx="2">
                  <c:v>228.1</c:v>
                </c:pt>
                <c:pt idx="3">
                  <c:v>60.7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525720"/>
        <c:axId val="201526112"/>
      </c:barChart>
      <c:catAx>
        <c:axId val="201525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6112"/>
        <c:crosses val="autoZero"/>
        <c:auto val="1"/>
        <c:lblAlgn val="ctr"/>
        <c:lblOffset val="100"/>
        <c:noMultiLvlLbl val="0"/>
      </c:catAx>
      <c:valAx>
        <c:axId val="201526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5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3255506811425226"/>
          <c:y val="0.24509161868193208"/>
          <c:w val="6.0714632386536821E-2"/>
          <c:h val="0.36749103985330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642825896762904"/>
          <c:y val="7.407407407407407E-2"/>
          <c:w val="0.72379418197725287"/>
          <c:h val="0.84167468649752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Лист1!$A$1:$A$6</c:f>
              <c:strCache>
                <c:ptCount val="6"/>
                <c:pt idx="0">
                  <c:v>Не установлено</c:v>
                </c:pt>
                <c:pt idx="1">
                  <c:v>Иностр. гос-ва</c:v>
                </c:pt>
                <c:pt idx="2">
                  <c:v>Др. регионы РФ</c:v>
                </c:pt>
                <c:pt idx="3">
                  <c:v>Москва</c:v>
                </c:pt>
                <c:pt idx="4">
                  <c:v>Московская обл.</c:v>
                </c:pt>
                <c:pt idx="5">
                  <c:v>Всего</c:v>
                </c:pt>
              </c:strCache>
            </c:strRef>
          </c:cat>
          <c:val>
            <c:numRef>
              <c:f>Лист1!$B$1:$B$6</c:f>
              <c:numCache>
                <c:formatCode>General</c:formatCode>
                <c:ptCount val="6"/>
                <c:pt idx="0">
                  <c:v>20</c:v>
                </c:pt>
                <c:pt idx="1">
                  <c:v>52</c:v>
                </c:pt>
                <c:pt idx="2">
                  <c:v>109</c:v>
                </c:pt>
                <c:pt idx="3">
                  <c:v>386</c:v>
                </c:pt>
                <c:pt idx="4">
                  <c:v>3766</c:v>
                </c:pt>
                <c:pt idx="5">
                  <c:v>4333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0566408"/>
        <c:axId val="203377216"/>
      </c:barChart>
      <c:catAx>
        <c:axId val="200566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3377216"/>
        <c:crosses val="autoZero"/>
        <c:auto val="1"/>
        <c:lblAlgn val="ctr"/>
        <c:lblOffset val="100"/>
        <c:noMultiLvlLbl val="0"/>
      </c:catAx>
      <c:valAx>
        <c:axId val="203377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0566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145159903165924"/>
          <c:y val="4.8309178743961352E-2"/>
          <c:w val="0.8300450828230117"/>
          <c:h val="0.723544067861082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'[Диаграмма в Microsoft PowerPoint]Лист1'!$B$19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70AD47">
                <a:lumMod val="40000"/>
                <a:lumOff val="60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cat>
            <c:strRef>
              <c:f>'[Диаграмма в Microsoft PowerPoint]Лист1'!$A$20:$A$25</c:f>
              <c:strCache>
                <c:ptCount val="6"/>
                <c:pt idx="0">
                  <c:v>Не установлено</c:v>
                </c:pt>
                <c:pt idx="1">
                  <c:v>Иностр. гос-ва</c:v>
                </c:pt>
                <c:pt idx="2">
                  <c:v>Др. регионы РФ</c:v>
                </c:pt>
                <c:pt idx="3">
                  <c:v>Москва</c:v>
                </c:pt>
                <c:pt idx="4">
                  <c:v>Московская обл.</c:v>
                </c:pt>
                <c:pt idx="5">
                  <c:v>Всего</c:v>
                </c:pt>
              </c:strCache>
            </c:strRef>
          </c:cat>
          <c:val>
            <c:numRef>
              <c:f>'[Диаграмма в Microsoft PowerPoint]Лист1'!$B$20:$B$25</c:f>
              <c:numCache>
                <c:formatCode>General</c:formatCode>
                <c:ptCount val="6"/>
                <c:pt idx="0">
                  <c:v>7</c:v>
                </c:pt>
                <c:pt idx="1">
                  <c:v>23</c:v>
                </c:pt>
                <c:pt idx="2">
                  <c:v>50</c:v>
                </c:pt>
                <c:pt idx="3">
                  <c:v>148</c:v>
                </c:pt>
                <c:pt idx="4">
                  <c:v>1832</c:v>
                </c:pt>
                <c:pt idx="5">
                  <c:v>2060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PowerPoint]Лист1'!$C$19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70AD47">
                <a:lumMod val="75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'[Диаграмма в Microsoft PowerPoint]Лист1'!$A$20:$A$25</c:f>
              <c:strCache>
                <c:ptCount val="6"/>
                <c:pt idx="0">
                  <c:v>Не установлено</c:v>
                </c:pt>
                <c:pt idx="1">
                  <c:v>Иностр. гос-ва</c:v>
                </c:pt>
                <c:pt idx="2">
                  <c:v>Др. регионы РФ</c:v>
                </c:pt>
                <c:pt idx="3">
                  <c:v>Москва</c:v>
                </c:pt>
                <c:pt idx="4">
                  <c:v>Московская обл.</c:v>
                </c:pt>
                <c:pt idx="5">
                  <c:v>Всего</c:v>
                </c:pt>
              </c:strCache>
            </c:strRef>
          </c:cat>
          <c:val>
            <c:numRef>
              <c:f>'[Диаграмма в Microsoft PowerPoint]Лист1'!$C$20:$C$25</c:f>
              <c:numCache>
                <c:formatCode>General</c:formatCode>
                <c:ptCount val="6"/>
                <c:pt idx="0">
                  <c:v>15</c:v>
                </c:pt>
                <c:pt idx="1">
                  <c:v>46</c:v>
                </c:pt>
                <c:pt idx="2">
                  <c:v>77</c:v>
                </c:pt>
                <c:pt idx="3">
                  <c:v>211</c:v>
                </c:pt>
                <c:pt idx="4">
                  <c:v>2023</c:v>
                </c:pt>
                <c:pt idx="5">
                  <c:v>2372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20"/>
        <c:axId val="203378000"/>
        <c:axId val="203378392"/>
      </c:barChart>
      <c:catAx>
        <c:axId val="203378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3378392"/>
        <c:crosses val="autoZero"/>
        <c:auto val="1"/>
        <c:lblAlgn val="ctr"/>
        <c:lblOffset val="100"/>
        <c:noMultiLvlLbl val="0"/>
      </c:catAx>
      <c:valAx>
        <c:axId val="203378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3378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'[Диаграмма в Microsoft PowerPoint]Лист1'!$B$63</c:f>
              <c:strCache>
                <c:ptCount val="1"/>
                <c:pt idx="0">
                  <c:v>2012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PowerPoint]Лист1'!$A$64:$A$67</c:f>
              <c:strCache>
                <c:ptCount val="4"/>
                <c:pt idx="0">
                  <c:v>1 квартал</c:v>
                </c:pt>
                <c:pt idx="1">
                  <c:v>2 квартал</c:v>
                </c:pt>
                <c:pt idx="2">
                  <c:v>3 квартал</c:v>
                </c:pt>
                <c:pt idx="3">
                  <c:v>4 квартал</c:v>
                </c:pt>
              </c:strCache>
            </c:strRef>
          </c:cat>
          <c:val>
            <c:numRef>
              <c:f>'[Диаграмма в Microsoft PowerPoint]Лист1'!$B$64:$B$67</c:f>
              <c:numCache>
                <c:formatCode>General</c:formatCode>
                <c:ptCount val="4"/>
                <c:pt idx="0">
                  <c:v>725</c:v>
                </c:pt>
                <c:pt idx="1">
                  <c:v>748</c:v>
                </c:pt>
                <c:pt idx="2">
                  <c:v>843</c:v>
                </c:pt>
                <c:pt idx="3">
                  <c:v>808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'[Диаграмма в Microsoft PowerPoint]Лист1'!$C$63</c:f>
              <c:strCache>
                <c:ptCount val="1"/>
                <c:pt idx="0">
                  <c:v>2013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2.0942030977027556E-2"/>
                  <c:y val="-3.57552831063902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PowerPoint]Лист1'!$A$64:$A$67</c:f>
              <c:strCache>
                <c:ptCount val="4"/>
                <c:pt idx="0">
                  <c:v>1 квартал</c:v>
                </c:pt>
                <c:pt idx="1">
                  <c:v>2 квартал</c:v>
                </c:pt>
                <c:pt idx="2">
                  <c:v>3 квартал</c:v>
                </c:pt>
                <c:pt idx="3">
                  <c:v>4 квартал</c:v>
                </c:pt>
              </c:strCache>
            </c:strRef>
          </c:cat>
          <c:val>
            <c:numRef>
              <c:f>'[Диаграмма в Microsoft PowerPoint]Лист1'!$C$64:$C$67</c:f>
              <c:numCache>
                <c:formatCode>General</c:formatCode>
                <c:ptCount val="4"/>
                <c:pt idx="0">
                  <c:v>784</c:v>
                </c:pt>
                <c:pt idx="1">
                  <c:v>991</c:v>
                </c:pt>
                <c:pt idx="2">
                  <c:v>1049</c:v>
                </c:pt>
                <c:pt idx="3">
                  <c:v>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'[Диаграмма в Microsoft PowerPoint]Лист1'!$D$63</c:f>
              <c:strCache>
                <c:ptCount val="1"/>
                <c:pt idx="0">
                  <c:v>2014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PowerPoint]Лист1'!$A$64:$A$67</c:f>
              <c:strCache>
                <c:ptCount val="4"/>
                <c:pt idx="0">
                  <c:v>1 квартал</c:v>
                </c:pt>
                <c:pt idx="1">
                  <c:v>2 квартал</c:v>
                </c:pt>
                <c:pt idx="2">
                  <c:v>3 квартал</c:v>
                </c:pt>
                <c:pt idx="3">
                  <c:v>4 квартал</c:v>
                </c:pt>
              </c:strCache>
            </c:strRef>
          </c:cat>
          <c:val>
            <c:numRef>
              <c:f>'[Диаграмма в Microsoft PowerPoint]Лист1'!$D$64:$D$67</c:f>
              <c:numCache>
                <c:formatCode>General</c:formatCode>
                <c:ptCount val="4"/>
                <c:pt idx="0">
                  <c:v>994</c:v>
                </c:pt>
                <c:pt idx="1">
                  <c:v>1066</c:v>
                </c:pt>
                <c:pt idx="2">
                  <c:v>1199</c:v>
                </c:pt>
                <c:pt idx="3">
                  <c:v>1081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'[Диаграмма в Microsoft PowerPoint]Лист1'!$E$63</c:f>
              <c:strCache>
                <c:ptCount val="1"/>
                <c:pt idx="0">
                  <c:v>2015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dPt>
            <c:idx val="1"/>
            <c:marker>
              <c:symbol val="x"/>
              <c:size val="6"/>
              <c:spPr>
                <a:noFill/>
                <a:ln w="9525">
                  <a:solidFill>
                    <a:schemeClr val="accent4"/>
                  </a:solidFill>
                  <a:round/>
                </a:ln>
                <a:effectLst/>
              </c:spPr>
            </c:marker>
            <c:bubble3D val="0"/>
            <c:spPr>
              <a:ln w="22225" cap="rnd">
                <a:solidFill>
                  <a:schemeClr val="accent4"/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PowerPoint]Лист1'!$A$64:$A$67</c:f>
              <c:strCache>
                <c:ptCount val="4"/>
                <c:pt idx="0">
                  <c:v>1 квартал</c:v>
                </c:pt>
                <c:pt idx="1">
                  <c:v>2 квартал</c:v>
                </c:pt>
                <c:pt idx="2">
                  <c:v>3 квартал</c:v>
                </c:pt>
                <c:pt idx="3">
                  <c:v>4 квартал</c:v>
                </c:pt>
              </c:strCache>
            </c:strRef>
          </c:cat>
          <c:val>
            <c:numRef>
              <c:f>'[Диаграмма в Microsoft PowerPoint]Лист1'!$E$64:$E$67</c:f>
              <c:numCache>
                <c:formatCode>General</c:formatCode>
                <c:ptCount val="4"/>
                <c:pt idx="0">
                  <c:v>1196</c:v>
                </c:pt>
                <c:pt idx="1">
                  <c:v>1182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3379176"/>
        <c:axId val="203379568"/>
      </c:lineChart>
      <c:catAx>
        <c:axId val="203379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3379568"/>
        <c:crosses val="autoZero"/>
        <c:auto val="1"/>
        <c:lblAlgn val="ctr"/>
        <c:lblOffset val="100"/>
        <c:noMultiLvlLbl val="0"/>
      </c:catAx>
      <c:valAx>
        <c:axId val="203379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379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692038495188102E-2"/>
          <c:y val="0.17997739865850101"/>
          <c:w val="0.90286351706036749"/>
          <c:h val="0.73577136191309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'[Диаграмма 2 в Microsoft PowerPoint]Лист1'!$B$4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2 в Microsoft PowerPoint]Лист1'!$A$5:$A$6</c:f>
              <c:strCache>
                <c:ptCount val="2"/>
                <c:pt idx="0">
                  <c:v>Всего</c:v>
                </c:pt>
                <c:pt idx="1">
                  <c:v>Нераспознано</c:v>
                </c:pt>
              </c:strCache>
            </c:strRef>
          </c:cat>
          <c:val>
            <c:numRef>
              <c:f>'[Диаграмма 2 в Microsoft PowerPoint]Лист1'!$B$5:$B$6</c:f>
              <c:numCache>
                <c:formatCode>General</c:formatCode>
                <c:ptCount val="2"/>
                <c:pt idx="0">
                  <c:v>13</c:v>
                </c:pt>
                <c:pt idx="1">
                  <c:v>7</c:v>
                </c:pt>
              </c:numCache>
            </c:numRef>
          </c:val>
        </c:ser>
        <c:ser>
          <c:idx val="1"/>
          <c:order val="1"/>
          <c:tx>
            <c:strRef>
              <c:f>'[Диаграмма 2 в Microsoft PowerPoint]Лист1'!$C$4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2 в Microsoft PowerPoint]Лист1'!$A$5:$A$6</c:f>
              <c:strCache>
                <c:ptCount val="2"/>
                <c:pt idx="0">
                  <c:v>Всего</c:v>
                </c:pt>
                <c:pt idx="1">
                  <c:v>Нераспознано</c:v>
                </c:pt>
              </c:strCache>
            </c:strRef>
          </c:cat>
          <c:val>
            <c:numRef>
              <c:f>'[Диаграмма 2 в Microsoft PowerPoint]Лист1'!$C$5:$C$6</c:f>
              <c:numCache>
                <c:formatCode>General</c:formatCode>
                <c:ptCount val="2"/>
                <c:pt idx="0">
                  <c:v>14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380352"/>
        <c:axId val="203380744"/>
      </c:barChart>
      <c:catAx>
        <c:axId val="20338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3380744"/>
        <c:crosses val="autoZero"/>
        <c:auto val="1"/>
        <c:lblAlgn val="ctr"/>
        <c:lblOffset val="100"/>
        <c:noMultiLvlLbl val="0"/>
      </c:catAx>
      <c:valAx>
        <c:axId val="203380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3380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Лист1!$A$2:$A$6</c:f>
              <c:strCache>
                <c:ptCount val="5"/>
                <c:pt idx="0">
                  <c:v>Исследовано  трупов</c:v>
                </c:pt>
                <c:pt idx="1">
                  <c:v>Насильственная смерть</c:v>
                </c:pt>
                <c:pt idx="2">
                  <c:v>Ненасильственная смерть</c:v>
                </c:pt>
                <c:pt idx="3">
                  <c:v>Причина смерти не  установлена</c:v>
                </c:pt>
                <c:pt idx="4">
                  <c:v>Новообразования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39520</c:v>
                </c:pt>
                <c:pt idx="1">
                  <c:v>11476</c:v>
                </c:pt>
                <c:pt idx="2">
                  <c:v>27109</c:v>
                </c:pt>
                <c:pt idx="3">
                  <c:v>935</c:v>
                </c:pt>
                <c:pt idx="4">
                  <c:v>3124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Лист1!$A$2:$A$6</c:f>
              <c:strCache>
                <c:ptCount val="5"/>
                <c:pt idx="0">
                  <c:v>Исследовано  трупов</c:v>
                </c:pt>
                <c:pt idx="1">
                  <c:v>Насильственная смерть</c:v>
                </c:pt>
                <c:pt idx="2">
                  <c:v>Ненасильственная смерть</c:v>
                </c:pt>
                <c:pt idx="3">
                  <c:v>Причина смерти не  установлена</c:v>
                </c:pt>
                <c:pt idx="4">
                  <c:v>Новообразования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41361</c:v>
                </c:pt>
                <c:pt idx="1">
                  <c:v>11098</c:v>
                </c:pt>
                <c:pt idx="2">
                  <c:v>29237</c:v>
                </c:pt>
                <c:pt idx="3">
                  <c:v>1026</c:v>
                </c:pt>
                <c:pt idx="4">
                  <c:v>3823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Лист1!$A$2:$A$6</c:f>
              <c:strCache>
                <c:ptCount val="5"/>
                <c:pt idx="0">
                  <c:v>Исследовано  трупов</c:v>
                </c:pt>
                <c:pt idx="1">
                  <c:v>Насильственная смерть</c:v>
                </c:pt>
                <c:pt idx="2">
                  <c:v>Ненасильственная смерть</c:v>
                </c:pt>
                <c:pt idx="3">
                  <c:v>Причина смерти не  установлена</c:v>
                </c:pt>
                <c:pt idx="4">
                  <c:v>Новообразования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43681</c:v>
                </c:pt>
                <c:pt idx="1">
                  <c:v>11396</c:v>
                </c:pt>
                <c:pt idx="2">
                  <c:v>31107</c:v>
                </c:pt>
                <c:pt idx="3">
                  <c:v>1178</c:v>
                </c:pt>
                <c:pt idx="4">
                  <c:v>4333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526896"/>
        <c:axId val="201527288"/>
      </c:barChart>
      <c:catAx>
        <c:axId val="201526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7288"/>
        <c:crosses val="autoZero"/>
        <c:auto val="1"/>
        <c:lblAlgn val="ctr"/>
        <c:lblOffset val="100"/>
        <c:noMultiLvlLbl val="0"/>
      </c:catAx>
      <c:valAx>
        <c:axId val="201527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6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Лист1!$B$4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Лист1!$A$5:$A$8</c:f>
              <c:strCache>
                <c:ptCount val="4"/>
                <c:pt idx="0">
                  <c:v>Исследовано  трупов</c:v>
                </c:pt>
                <c:pt idx="1">
                  <c:v>Насильственная смерть</c:v>
                </c:pt>
                <c:pt idx="2">
                  <c:v>Ненасильственная смерть</c:v>
                </c:pt>
                <c:pt idx="3">
                  <c:v>Причина смерти не  установлена</c:v>
                </c:pt>
              </c:strCache>
            </c:strRef>
          </c:cat>
          <c:val>
            <c:numRef>
              <c:f>Лист1!$B$5:$B$8</c:f>
              <c:numCache>
                <c:formatCode>General</c:formatCode>
                <c:ptCount val="4"/>
                <c:pt idx="0">
                  <c:v>21357</c:v>
                </c:pt>
                <c:pt idx="1">
                  <c:v>5449</c:v>
                </c:pt>
                <c:pt idx="2">
                  <c:v>15344</c:v>
                </c:pt>
                <c:pt idx="3">
                  <c:v>564</c:v>
                </c:pt>
              </c:numCache>
            </c:numRef>
          </c:val>
        </c:ser>
        <c:ser>
          <c:idx val="1"/>
          <c:order val="1"/>
          <c:tx>
            <c:strRef>
              <c:f>Лист1!$C$4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Лист1!$A$5:$A$8</c:f>
              <c:strCache>
                <c:ptCount val="4"/>
                <c:pt idx="0">
                  <c:v>Исследовано  трупов</c:v>
                </c:pt>
                <c:pt idx="1">
                  <c:v>Насильственная смерть</c:v>
                </c:pt>
                <c:pt idx="2">
                  <c:v>Ненасильственная смерть</c:v>
                </c:pt>
                <c:pt idx="3">
                  <c:v>Причина смерти не  установлена</c:v>
                </c:pt>
              </c:strCache>
            </c:strRef>
          </c:cat>
          <c:val>
            <c:numRef>
              <c:f>Лист1!$C$5:$C$8</c:f>
              <c:numCache>
                <c:formatCode>General</c:formatCode>
                <c:ptCount val="4"/>
                <c:pt idx="0">
                  <c:v>22416</c:v>
                </c:pt>
                <c:pt idx="1">
                  <c:v>5008</c:v>
                </c:pt>
                <c:pt idx="2">
                  <c:v>16777</c:v>
                </c:pt>
                <c:pt idx="3">
                  <c:v>631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3"/>
        <c:overlap val="-2"/>
        <c:axId val="201528072"/>
        <c:axId val="201528464"/>
      </c:barChart>
      <c:catAx>
        <c:axId val="201528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8464"/>
        <c:crosses val="autoZero"/>
        <c:auto val="1"/>
        <c:lblAlgn val="ctr"/>
        <c:lblOffset val="100"/>
        <c:noMultiLvlLbl val="0"/>
      </c:catAx>
      <c:valAx>
        <c:axId val="201528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1528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г.</c:v>
                </c:pt>
              </c:strCache>
            </c:strRef>
          </c:tx>
          <c:spPr>
            <a:solidFill>
              <a:srgbClr val="C0504D">
                <a:lumMod val="60000"/>
                <a:lumOff val="40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Новообразования </c:v>
                </c:pt>
                <c:pt idx="1">
                  <c:v>Всего исследовано трупов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2060</c:v>
                </c:pt>
                <c:pt idx="1">
                  <c:v>21357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rgbClr val="C0504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Новообразования </c:v>
                </c:pt>
                <c:pt idx="1">
                  <c:v>Всего исследовано трупов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2378</c:v>
                </c:pt>
                <c:pt idx="1">
                  <c:v>22416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501376"/>
        <c:axId val="202501768"/>
      </c:barChart>
      <c:catAx>
        <c:axId val="20250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2501768"/>
        <c:crosses val="autoZero"/>
        <c:auto val="1"/>
        <c:lblAlgn val="ctr"/>
        <c:lblOffset val="100"/>
        <c:noMultiLvlLbl val="0"/>
      </c:catAx>
      <c:valAx>
        <c:axId val="202501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2501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2014 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Лист1!$A$24:$A$25</c:f>
              <c:strCache>
                <c:ptCount val="2"/>
                <c:pt idx="0">
                  <c:v>Новообразования </c:v>
                </c:pt>
                <c:pt idx="1">
                  <c:v>Общая смертность (на 1000 нас.)</c:v>
                </c:pt>
              </c:strCache>
            </c:strRef>
          </c:cat>
          <c:val>
            <c:numRef>
              <c:f>Лист1!$B$24:$B$25</c:f>
              <c:numCache>
                <c:formatCode>General</c:formatCode>
                <c:ptCount val="2"/>
                <c:pt idx="0">
                  <c:v>58.2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rgbClr val="1F497D">
                <a:lumMod val="75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Лист1!$A$24:$A$25</c:f>
              <c:strCache>
                <c:ptCount val="2"/>
                <c:pt idx="0">
                  <c:v>Новообразования </c:v>
                </c:pt>
                <c:pt idx="1">
                  <c:v>Общая смертность (на 1000 нас.)</c:v>
                </c:pt>
              </c:strCache>
            </c:strRef>
          </c:cat>
          <c:val>
            <c:numRef>
              <c:f>Лист1!$C$24:$C$25</c:f>
              <c:numCache>
                <c:formatCode>General</c:formatCode>
                <c:ptCount val="2"/>
                <c:pt idx="0">
                  <c:v>66.3</c:v>
                </c:pt>
                <c:pt idx="1">
                  <c:v>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2502552"/>
        <c:axId val="202502944"/>
      </c:barChart>
      <c:catAx>
        <c:axId val="202502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2502944"/>
        <c:crosses val="autoZero"/>
        <c:auto val="1"/>
        <c:lblAlgn val="ctr"/>
        <c:lblOffset val="100"/>
        <c:noMultiLvlLbl val="0"/>
      </c:catAx>
      <c:valAx>
        <c:axId val="202502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502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Бюро СМЭ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Лист1!$A$2:$A$16</c:f>
              <c:strCache>
                <c:ptCount val="15"/>
                <c:pt idx="0">
                  <c:v>Медицинский округ №5</c:v>
                </c:pt>
                <c:pt idx="1">
                  <c:v>Медицинский округ №1</c:v>
                </c:pt>
                <c:pt idx="2">
                  <c:v>Медицинский округ №14</c:v>
                </c:pt>
                <c:pt idx="3">
                  <c:v>Медицинский округ №6</c:v>
                </c:pt>
                <c:pt idx="4">
                  <c:v>Медицинский округ №2</c:v>
                </c:pt>
                <c:pt idx="5">
                  <c:v>Медицинский округ №9</c:v>
                </c:pt>
                <c:pt idx="6">
                  <c:v>Медицинский округ №8</c:v>
                </c:pt>
                <c:pt idx="7">
                  <c:v>Медицинский округ №12</c:v>
                </c:pt>
                <c:pt idx="8">
                  <c:v>Медицинский округ №11</c:v>
                </c:pt>
                <c:pt idx="9">
                  <c:v>Медицинский округ №4</c:v>
                </c:pt>
                <c:pt idx="10">
                  <c:v>Медицинский округ №7</c:v>
                </c:pt>
                <c:pt idx="11">
                  <c:v>Медицинский округ №13</c:v>
                </c:pt>
                <c:pt idx="12">
                  <c:v>Медицинский округ №3</c:v>
                </c:pt>
                <c:pt idx="13">
                  <c:v>Медицинский округ №10</c:v>
                </c:pt>
                <c:pt idx="14">
                  <c:v>Медицинский округ №15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260</c:v>
                </c:pt>
                <c:pt idx="1">
                  <c:v>138</c:v>
                </c:pt>
                <c:pt idx="2">
                  <c:v>83</c:v>
                </c:pt>
                <c:pt idx="3">
                  <c:v>300</c:v>
                </c:pt>
                <c:pt idx="4">
                  <c:v>149</c:v>
                </c:pt>
                <c:pt idx="5">
                  <c:v>375</c:v>
                </c:pt>
                <c:pt idx="6">
                  <c:v>240</c:v>
                </c:pt>
                <c:pt idx="7">
                  <c:v>180</c:v>
                </c:pt>
                <c:pt idx="8">
                  <c:v>67</c:v>
                </c:pt>
                <c:pt idx="9">
                  <c:v>75</c:v>
                </c:pt>
                <c:pt idx="10">
                  <c:v>269</c:v>
                </c:pt>
                <c:pt idx="11">
                  <c:v>84</c:v>
                </c:pt>
                <c:pt idx="12">
                  <c:v>64</c:v>
                </c:pt>
                <c:pt idx="13">
                  <c:v>49</c:v>
                </c:pt>
                <c:pt idx="14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Лист1!$A$2:$A$16</c:f>
              <c:strCache>
                <c:ptCount val="15"/>
                <c:pt idx="0">
                  <c:v>Медицинский округ №5</c:v>
                </c:pt>
                <c:pt idx="1">
                  <c:v>Медицинский округ №1</c:v>
                </c:pt>
                <c:pt idx="2">
                  <c:v>Медицинский округ №14</c:v>
                </c:pt>
                <c:pt idx="3">
                  <c:v>Медицинский округ №6</c:v>
                </c:pt>
                <c:pt idx="4">
                  <c:v>Медицинский округ №2</c:v>
                </c:pt>
                <c:pt idx="5">
                  <c:v>Медицинский округ №9</c:v>
                </c:pt>
                <c:pt idx="6">
                  <c:v>Медицинский округ №8</c:v>
                </c:pt>
                <c:pt idx="7">
                  <c:v>Медицинский округ №12</c:v>
                </c:pt>
                <c:pt idx="8">
                  <c:v>Медицинский округ №11</c:v>
                </c:pt>
                <c:pt idx="9">
                  <c:v>Медицинский округ №4</c:v>
                </c:pt>
                <c:pt idx="10">
                  <c:v>Медицинский округ №7</c:v>
                </c:pt>
                <c:pt idx="11">
                  <c:v>Медицинский округ №13</c:v>
                </c:pt>
                <c:pt idx="12">
                  <c:v>Медицинский округ №3</c:v>
                </c:pt>
                <c:pt idx="13">
                  <c:v>Медицинский округ №10</c:v>
                </c:pt>
                <c:pt idx="14">
                  <c:v>Медицинский округ №15</c:v>
                </c:pt>
              </c:strCache>
            </c:strRef>
          </c:cat>
          <c:val>
            <c:numRef>
              <c:f>Лист1!$C$2:$C$16</c:f>
              <c:numCache>
                <c:formatCode>General</c:formatCode>
                <c:ptCount val="15"/>
                <c:pt idx="0">
                  <c:v>807</c:v>
                </c:pt>
                <c:pt idx="1">
                  <c:v>768</c:v>
                </c:pt>
                <c:pt idx="2">
                  <c:v>637</c:v>
                </c:pt>
                <c:pt idx="3">
                  <c:v>636</c:v>
                </c:pt>
                <c:pt idx="4">
                  <c:v>538</c:v>
                </c:pt>
                <c:pt idx="5">
                  <c:v>524</c:v>
                </c:pt>
                <c:pt idx="6">
                  <c:v>521</c:v>
                </c:pt>
                <c:pt idx="7">
                  <c:v>514</c:v>
                </c:pt>
                <c:pt idx="8">
                  <c:v>486</c:v>
                </c:pt>
                <c:pt idx="9">
                  <c:v>473</c:v>
                </c:pt>
                <c:pt idx="10">
                  <c:v>428</c:v>
                </c:pt>
                <c:pt idx="11">
                  <c:v>420</c:v>
                </c:pt>
                <c:pt idx="12">
                  <c:v>406</c:v>
                </c:pt>
                <c:pt idx="13">
                  <c:v>342</c:v>
                </c:pt>
                <c:pt idx="14">
                  <c:v>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02503728"/>
        <c:axId val="202504120"/>
      </c:barChart>
      <c:catAx>
        <c:axId val="20250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504120"/>
        <c:crosses val="autoZero"/>
        <c:auto val="1"/>
        <c:lblAlgn val="ctr"/>
        <c:lblOffset val="100"/>
        <c:noMultiLvlLbl val="0"/>
      </c:catAx>
      <c:valAx>
        <c:axId val="202504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250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675844151237853"/>
          <c:y val="4.835293989949703E-2"/>
          <c:w val="0.65263389373625591"/>
          <c:h val="0.81776243114438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Лист1!$B$36</c:f>
              <c:strCache>
                <c:ptCount val="1"/>
                <c:pt idx="0">
                  <c:v>Бюро СМЭ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Лист1!$A$37:$A$51</c:f>
              <c:strCache>
                <c:ptCount val="15"/>
                <c:pt idx="0">
                  <c:v>Медицинский округ №6</c:v>
                </c:pt>
                <c:pt idx="1">
                  <c:v>Медицинский округ №14</c:v>
                </c:pt>
                <c:pt idx="2">
                  <c:v>Медицинский округ №7</c:v>
                </c:pt>
                <c:pt idx="3">
                  <c:v>Медицинский округ №2</c:v>
                </c:pt>
                <c:pt idx="4">
                  <c:v>Медицинский округ №8</c:v>
                </c:pt>
                <c:pt idx="5">
                  <c:v>Медицинский округ №4</c:v>
                </c:pt>
                <c:pt idx="6">
                  <c:v>Медицинский округ №1</c:v>
                </c:pt>
                <c:pt idx="7">
                  <c:v>Медицинский округ №5</c:v>
                </c:pt>
                <c:pt idx="8">
                  <c:v>Медицинский округ №11</c:v>
                </c:pt>
                <c:pt idx="9">
                  <c:v>Медицинский округ №15</c:v>
                </c:pt>
                <c:pt idx="10">
                  <c:v>Медицинский округ №12</c:v>
                </c:pt>
                <c:pt idx="11">
                  <c:v>Медицинский округ №10</c:v>
                </c:pt>
                <c:pt idx="12">
                  <c:v>Медицинский округ №9</c:v>
                </c:pt>
                <c:pt idx="13">
                  <c:v>Медицинский округ №3</c:v>
                </c:pt>
                <c:pt idx="14">
                  <c:v>Медицинский округ №13</c:v>
                </c:pt>
              </c:strCache>
            </c:strRef>
          </c:cat>
          <c:val>
            <c:numRef>
              <c:f>Лист1!$B$37:$B$51</c:f>
              <c:numCache>
                <c:formatCode>General</c:formatCode>
                <c:ptCount val="15"/>
                <c:pt idx="0">
                  <c:v>121.1</c:v>
                </c:pt>
                <c:pt idx="1">
                  <c:v>33.4</c:v>
                </c:pt>
                <c:pt idx="2">
                  <c:v>153.80000000000001</c:v>
                </c:pt>
                <c:pt idx="3">
                  <c:v>67.7</c:v>
                </c:pt>
                <c:pt idx="4">
                  <c:v>110.9</c:v>
                </c:pt>
                <c:pt idx="5">
                  <c:v>37</c:v>
                </c:pt>
                <c:pt idx="6">
                  <c:v>41.9</c:v>
                </c:pt>
                <c:pt idx="7">
                  <c:v>71.7</c:v>
                </c:pt>
                <c:pt idx="8">
                  <c:v>28.9</c:v>
                </c:pt>
                <c:pt idx="9">
                  <c:v>30.4</c:v>
                </c:pt>
                <c:pt idx="10">
                  <c:v>71.599999999999994</c:v>
                </c:pt>
                <c:pt idx="11">
                  <c:v>26.9</c:v>
                </c:pt>
                <c:pt idx="12">
                  <c:v>134.4</c:v>
                </c:pt>
                <c:pt idx="13">
                  <c:v>29.3</c:v>
                </c:pt>
                <c:pt idx="14">
                  <c:v>32.700000000000003</c:v>
                </c:pt>
              </c:numCache>
            </c:numRef>
          </c:val>
        </c:ser>
        <c:ser>
          <c:idx val="1"/>
          <c:order val="1"/>
          <c:tx>
            <c:strRef>
              <c:f>Лист1!$C$36</c:f>
              <c:strCache>
                <c:ptCount val="1"/>
                <c:pt idx="0">
                  <c:v>МО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Лист1!$A$37:$A$51</c:f>
              <c:strCache>
                <c:ptCount val="15"/>
                <c:pt idx="0">
                  <c:v>Медицинский округ №6</c:v>
                </c:pt>
                <c:pt idx="1">
                  <c:v>Медицинский округ №14</c:v>
                </c:pt>
                <c:pt idx="2">
                  <c:v>Медицинский округ №7</c:v>
                </c:pt>
                <c:pt idx="3">
                  <c:v>Медицинский округ №2</c:v>
                </c:pt>
                <c:pt idx="4">
                  <c:v>Медицинский округ №8</c:v>
                </c:pt>
                <c:pt idx="5">
                  <c:v>Медицинский округ №4</c:v>
                </c:pt>
                <c:pt idx="6">
                  <c:v>Медицинский округ №1</c:v>
                </c:pt>
                <c:pt idx="7">
                  <c:v>Медицинский округ №5</c:v>
                </c:pt>
                <c:pt idx="8">
                  <c:v>Медицинский округ №11</c:v>
                </c:pt>
                <c:pt idx="9">
                  <c:v>Медицинский округ №15</c:v>
                </c:pt>
                <c:pt idx="10">
                  <c:v>Медицинский округ №12</c:v>
                </c:pt>
                <c:pt idx="11">
                  <c:v>Медицинский округ №10</c:v>
                </c:pt>
                <c:pt idx="12">
                  <c:v>Медицинский округ №9</c:v>
                </c:pt>
                <c:pt idx="13">
                  <c:v>Медицинский округ №3</c:v>
                </c:pt>
                <c:pt idx="14">
                  <c:v>Медицинский округ №13</c:v>
                </c:pt>
              </c:strCache>
            </c:strRef>
          </c:cat>
          <c:val>
            <c:numRef>
              <c:f>Лист1!$C$37:$C$51</c:f>
              <c:numCache>
                <c:formatCode>General</c:formatCode>
                <c:ptCount val="15"/>
                <c:pt idx="0">
                  <c:v>256.7</c:v>
                </c:pt>
                <c:pt idx="1">
                  <c:v>256.2</c:v>
                </c:pt>
                <c:pt idx="2">
                  <c:v>244.8</c:v>
                </c:pt>
                <c:pt idx="3">
                  <c:v>244.3</c:v>
                </c:pt>
                <c:pt idx="4">
                  <c:v>240.7</c:v>
                </c:pt>
                <c:pt idx="5">
                  <c:v>239.3</c:v>
                </c:pt>
                <c:pt idx="6">
                  <c:v>233</c:v>
                </c:pt>
                <c:pt idx="7">
                  <c:v>222.7</c:v>
                </c:pt>
                <c:pt idx="8">
                  <c:v>209.8</c:v>
                </c:pt>
                <c:pt idx="9">
                  <c:v>205.9</c:v>
                </c:pt>
                <c:pt idx="10">
                  <c:v>205.6</c:v>
                </c:pt>
                <c:pt idx="11">
                  <c:v>188</c:v>
                </c:pt>
                <c:pt idx="12">
                  <c:v>187.8</c:v>
                </c:pt>
                <c:pt idx="13">
                  <c:v>185.9</c:v>
                </c:pt>
                <c:pt idx="14">
                  <c:v>163.5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-3"/>
        <c:axId val="200564056"/>
        <c:axId val="200564448"/>
      </c:barChart>
      <c:catAx>
        <c:axId val="200564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564448"/>
        <c:crosses val="autoZero"/>
        <c:auto val="1"/>
        <c:lblAlgn val="ctr"/>
        <c:lblOffset val="100"/>
        <c:noMultiLvlLbl val="0"/>
      </c:catAx>
      <c:valAx>
        <c:axId val="200564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0564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[Книга1]Лист1!$B$54</c:f>
              <c:strCache>
                <c:ptCount val="1"/>
                <c:pt idx="0">
                  <c:v>Бюро СМЭ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[Книга1]Лист1!$A$55:$A$120</c:f>
              <c:strCache>
                <c:ptCount val="66"/>
                <c:pt idx="0">
                  <c:v>Одинцовский м.р.</c:v>
                </c:pt>
                <c:pt idx="1">
                  <c:v>Раменский м.р.</c:v>
                </c:pt>
                <c:pt idx="2">
                  <c:v>Сергиево-Посадский м.р.</c:v>
                </c:pt>
                <c:pt idx="3">
                  <c:v>Люберецкий м.р.</c:v>
                </c:pt>
                <c:pt idx="4">
                  <c:v>Ногинский м.р.</c:v>
                </c:pt>
                <c:pt idx="5">
                  <c:v>Подольск (г.о.)</c:v>
                </c:pt>
                <c:pt idx="6">
                  <c:v>Мытищинский м.р.</c:v>
                </c:pt>
                <c:pt idx="7">
                  <c:v>Пушкинский м.р.</c:v>
                </c:pt>
                <c:pt idx="8">
                  <c:v>Щёлковский м.р.</c:v>
                </c:pt>
                <c:pt idx="9">
                  <c:v>Балашиха (г.о.)</c:v>
                </c:pt>
                <c:pt idx="10">
                  <c:v>Королёв (г.о.)</c:v>
                </c:pt>
                <c:pt idx="11">
                  <c:v>Электросталь (г.о.)</c:v>
                </c:pt>
                <c:pt idx="12">
                  <c:v>Воскресенский м.р.</c:v>
                </c:pt>
                <c:pt idx="13">
                  <c:v>Красногорский м.р.</c:v>
                </c:pt>
                <c:pt idx="14">
                  <c:v>Химки (г.о.)</c:v>
                </c:pt>
                <c:pt idx="15">
                  <c:v>Коломна (г.о.)</c:v>
                </c:pt>
                <c:pt idx="16">
                  <c:v>Дмитровский м.р.</c:v>
                </c:pt>
                <c:pt idx="17">
                  <c:v>Клинский м.р.</c:v>
                </c:pt>
                <c:pt idx="18">
                  <c:v>Солнечногорский м.р.</c:v>
                </c:pt>
                <c:pt idx="19">
                  <c:v>Орехово-Зуево (г.о.)</c:v>
                </c:pt>
                <c:pt idx="20">
                  <c:v>Истринский м.р.</c:v>
                </c:pt>
                <c:pt idx="21">
                  <c:v>Серпухов (г.о.)</c:v>
                </c:pt>
                <c:pt idx="22">
                  <c:v>Орехово-Зуевский м.р.</c:v>
                </c:pt>
                <c:pt idx="23">
                  <c:v>Наро-Фоминский м.р.</c:v>
                </c:pt>
                <c:pt idx="24">
                  <c:v>Ступинский м.р.</c:v>
                </c:pt>
                <c:pt idx="25">
                  <c:v>Жуковский (г.о.)</c:v>
                </c:pt>
                <c:pt idx="26">
                  <c:v>Домодедово (г.о.)</c:v>
                </c:pt>
                <c:pt idx="27">
                  <c:v>Чеховский м.р.</c:v>
                </c:pt>
                <c:pt idx="28">
                  <c:v>Егорьевский м.р.</c:v>
                </c:pt>
                <c:pt idx="29">
                  <c:v>Железнодорожный (г.о.)</c:v>
                </c:pt>
                <c:pt idx="30">
                  <c:v>Павлово-Посадский м.р.</c:v>
                </c:pt>
                <c:pt idx="31">
                  <c:v>Ленинский м.р.</c:v>
                </c:pt>
                <c:pt idx="32">
                  <c:v>Можайский м.р.</c:v>
                </c:pt>
                <c:pt idx="33">
                  <c:v>Долгопрудный (г.о.)</c:v>
                </c:pt>
                <c:pt idx="34">
                  <c:v>Лобня (г.о.)</c:v>
                </c:pt>
                <c:pt idx="35">
                  <c:v>Шатурский м.р.</c:v>
                </c:pt>
                <c:pt idx="36">
                  <c:v>Климовск (г.о.)</c:v>
                </c:pt>
                <c:pt idx="37">
                  <c:v>Дубна (г.о.)</c:v>
                </c:pt>
                <c:pt idx="38">
                  <c:v>Каширский м.р.</c:v>
                </c:pt>
                <c:pt idx="39">
                  <c:v>Реутов (г.о.)</c:v>
                </c:pt>
                <c:pt idx="40">
                  <c:v>Фрязино (г.о.)</c:v>
                </c:pt>
                <c:pt idx="41">
                  <c:v>Рузский м.р.</c:v>
                </c:pt>
                <c:pt idx="42">
                  <c:v>Волоколамский м.р.</c:v>
                </c:pt>
                <c:pt idx="43">
                  <c:v>Зарайский м.р.</c:v>
                </c:pt>
                <c:pt idx="44">
                  <c:v>Ивантеевка (г.о.)</c:v>
                </c:pt>
                <c:pt idx="45">
                  <c:v>Талдомский м.р.</c:v>
                </c:pt>
                <c:pt idx="46">
                  <c:v>Коломенский м.р.</c:v>
                </c:pt>
                <c:pt idx="47">
                  <c:v>Луховицкий м.р.</c:v>
                </c:pt>
                <c:pt idx="48">
                  <c:v>Дзержинский (г.о.)</c:v>
                </c:pt>
                <c:pt idx="49">
                  <c:v>Лыткарино (г.о.)</c:v>
                </c:pt>
                <c:pt idx="50">
                  <c:v>Подольский м.р.</c:v>
                </c:pt>
                <c:pt idx="51">
                  <c:v>Протвино (г.о.)</c:v>
                </c:pt>
                <c:pt idx="52">
                  <c:v>Озёрский м.р.</c:v>
                </c:pt>
                <c:pt idx="53">
                  <c:v>Серпуховский м.р.</c:v>
                </c:pt>
                <c:pt idx="54">
                  <c:v>Красноармейск (г.о.)</c:v>
                </c:pt>
                <c:pt idx="55">
                  <c:v>Пущино (г.о.)</c:v>
                </c:pt>
                <c:pt idx="56">
                  <c:v>Серебряно-Прудский м.р.</c:v>
                </c:pt>
                <c:pt idx="57">
                  <c:v>Шаховской м.р.</c:v>
                </c:pt>
                <c:pt idx="58">
                  <c:v>Электрогорск (г.о.)</c:v>
                </c:pt>
                <c:pt idx="59">
                  <c:v>Лосино-Петровский (г.о.)</c:v>
                </c:pt>
                <c:pt idx="60">
                  <c:v>Бронницы (г.о.)</c:v>
                </c:pt>
                <c:pt idx="61">
                  <c:v>Звенигород (г.о.)</c:v>
                </c:pt>
                <c:pt idx="62">
                  <c:v>Черноголовка (г.о.)</c:v>
                </c:pt>
                <c:pt idx="63">
                  <c:v>Лотошинский м.р.</c:v>
                </c:pt>
                <c:pt idx="64">
                  <c:v>Котельники (г.о.)</c:v>
                </c:pt>
                <c:pt idx="65">
                  <c:v>Рошаль (г.о.)</c:v>
                </c:pt>
              </c:strCache>
            </c:strRef>
          </c:cat>
          <c:val>
            <c:numRef>
              <c:f>[Книга1]Лист1!$B$55:$B$120</c:f>
              <c:numCache>
                <c:formatCode>General</c:formatCode>
                <c:ptCount val="66"/>
                <c:pt idx="0">
                  <c:v>43</c:v>
                </c:pt>
                <c:pt idx="1">
                  <c:v>56</c:v>
                </c:pt>
                <c:pt idx="2">
                  <c:v>116</c:v>
                </c:pt>
                <c:pt idx="3">
                  <c:v>58</c:v>
                </c:pt>
                <c:pt idx="4">
                  <c:v>60</c:v>
                </c:pt>
                <c:pt idx="5">
                  <c:v>43</c:v>
                </c:pt>
                <c:pt idx="6">
                  <c:v>40</c:v>
                </c:pt>
                <c:pt idx="7">
                  <c:v>157</c:v>
                </c:pt>
                <c:pt idx="8">
                  <c:v>177</c:v>
                </c:pt>
                <c:pt idx="9">
                  <c:v>55</c:v>
                </c:pt>
                <c:pt idx="10">
                  <c:v>21</c:v>
                </c:pt>
                <c:pt idx="11">
                  <c:v>6</c:v>
                </c:pt>
                <c:pt idx="12">
                  <c:v>21</c:v>
                </c:pt>
                <c:pt idx="13">
                  <c:v>159</c:v>
                </c:pt>
                <c:pt idx="14">
                  <c:v>137</c:v>
                </c:pt>
                <c:pt idx="15">
                  <c:v>30</c:v>
                </c:pt>
                <c:pt idx="16">
                  <c:v>39</c:v>
                </c:pt>
                <c:pt idx="17">
                  <c:v>123</c:v>
                </c:pt>
                <c:pt idx="18">
                  <c:v>103</c:v>
                </c:pt>
                <c:pt idx="19">
                  <c:v>112</c:v>
                </c:pt>
                <c:pt idx="20">
                  <c:v>79</c:v>
                </c:pt>
                <c:pt idx="21">
                  <c:v>16</c:v>
                </c:pt>
                <c:pt idx="22">
                  <c:v>54</c:v>
                </c:pt>
                <c:pt idx="23">
                  <c:v>15</c:v>
                </c:pt>
                <c:pt idx="24">
                  <c:v>23</c:v>
                </c:pt>
                <c:pt idx="25">
                  <c:v>15</c:v>
                </c:pt>
                <c:pt idx="26">
                  <c:v>124</c:v>
                </c:pt>
                <c:pt idx="27">
                  <c:v>10</c:v>
                </c:pt>
                <c:pt idx="28">
                  <c:v>70</c:v>
                </c:pt>
                <c:pt idx="29">
                  <c:v>3</c:v>
                </c:pt>
                <c:pt idx="30">
                  <c:v>16</c:v>
                </c:pt>
                <c:pt idx="31">
                  <c:v>13</c:v>
                </c:pt>
                <c:pt idx="32">
                  <c:v>19</c:v>
                </c:pt>
                <c:pt idx="33">
                  <c:v>6</c:v>
                </c:pt>
                <c:pt idx="34">
                  <c:v>2</c:v>
                </c:pt>
                <c:pt idx="35">
                  <c:v>4</c:v>
                </c:pt>
                <c:pt idx="36">
                  <c:v>3</c:v>
                </c:pt>
                <c:pt idx="37">
                  <c:v>6</c:v>
                </c:pt>
                <c:pt idx="38">
                  <c:v>9</c:v>
                </c:pt>
                <c:pt idx="39">
                  <c:v>26</c:v>
                </c:pt>
                <c:pt idx="40">
                  <c:v>6</c:v>
                </c:pt>
                <c:pt idx="41">
                  <c:v>10</c:v>
                </c:pt>
                <c:pt idx="42">
                  <c:v>31</c:v>
                </c:pt>
                <c:pt idx="43">
                  <c:v>27</c:v>
                </c:pt>
                <c:pt idx="44">
                  <c:v>0</c:v>
                </c:pt>
                <c:pt idx="45">
                  <c:v>14</c:v>
                </c:pt>
                <c:pt idx="46">
                  <c:v>39</c:v>
                </c:pt>
                <c:pt idx="47">
                  <c:v>32</c:v>
                </c:pt>
                <c:pt idx="48">
                  <c:v>1</c:v>
                </c:pt>
                <c:pt idx="49">
                  <c:v>0</c:v>
                </c:pt>
                <c:pt idx="50">
                  <c:v>10</c:v>
                </c:pt>
                <c:pt idx="51">
                  <c:v>25</c:v>
                </c:pt>
                <c:pt idx="52">
                  <c:v>0</c:v>
                </c:pt>
                <c:pt idx="53">
                  <c:v>14</c:v>
                </c:pt>
                <c:pt idx="54">
                  <c:v>27</c:v>
                </c:pt>
                <c:pt idx="55">
                  <c:v>17</c:v>
                </c:pt>
                <c:pt idx="56">
                  <c:v>11</c:v>
                </c:pt>
                <c:pt idx="57">
                  <c:v>6</c:v>
                </c:pt>
                <c:pt idx="58">
                  <c:v>1</c:v>
                </c:pt>
                <c:pt idx="59">
                  <c:v>16</c:v>
                </c:pt>
                <c:pt idx="60">
                  <c:v>4</c:v>
                </c:pt>
                <c:pt idx="61">
                  <c:v>6</c:v>
                </c:pt>
                <c:pt idx="62">
                  <c:v>0</c:v>
                </c:pt>
                <c:pt idx="63">
                  <c:v>6</c:v>
                </c:pt>
                <c:pt idx="64">
                  <c:v>5</c:v>
                </c:pt>
                <c:pt idx="65">
                  <c:v>0</c:v>
                </c:pt>
              </c:numCache>
            </c:numRef>
          </c:val>
        </c:ser>
        <c:ser>
          <c:idx val="1"/>
          <c:order val="1"/>
          <c:tx>
            <c:strRef>
              <c:f>[Книга1]Лист1!$C$54</c:f>
              <c:strCache>
                <c:ptCount val="1"/>
                <c:pt idx="0">
                  <c:v>МО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[Книга1]Лист1!$A$55:$A$120</c:f>
              <c:strCache>
                <c:ptCount val="66"/>
                <c:pt idx="0">
                  <c:v>Одинцовский м.р.</c:v>
                </c:pt>
                <c:pt idx="1">
                  <c:v>Раменский м.р.</c:v>
                </c:pt>
                <c:pt idx="2">
                  <c:v>Сергиево-Посадский м.р.</c:v>
                </c:pt>
                <c:pt idx="3">
                  <c:v>Люберецкий м.р.</c:v>
                </c:pt>
                <c:pt idx="4">
                  <c:v>Ногинский м.р.</c:v>
                </c:pt>
                <c:pt idx="5">
                  <c:v>Подольск (г.о.)</c:v>
                </c:pt>
                <c:pt idx="6">
                  <c:v>Мытищинский м.р.</c:v>
                </c:pt>
                <c:pt idx="7">
                  <c:v>Пушкинский м.р.</c:v>
                </c:pt>
                <c:pt idx="8">
                  <c:v>Щёлковский м.р.</c:v>
                </c:pt>
                <c:pt idx="9">
                  <c:v>Балашиха (г.о.)</c:v>
                </c:pt>
                <c:pt idx="10">
                  <c:v>Королёв (г.о.)</c:v>
                </c:pt>
                <c:pt idx="11">
                  <c:v>Электросталь (г.о.)</c:v>
                </c:pt>
                <c:pt idx="12">
                  <c:v>Воскресенский м.р.</c:v>
                </c:pt>
                <c:pt idx="13">
                  <c:v>Красногорский м.р.</c:v>
                </c:pt>
                <c:pt idx="14">
                  <c:v>Химки (г.о.)</c:v>
                </c:pt>
                <c:pt idx="15">
                  <c:v>Коломна (г.о.)</c:v>
                </c:pt>
                <c:pt idx="16">
                  <c:v>Дмитровский м.р.</c:v>
                </c:pt>
                <c:pt idx="17">
                  <c:v>Клинский м.р.</c:v>
                </c:pt>
                <c:pt idx="18">
                  <c:v>Солнечногорский м.р.</c:v>
                </c:pt>
                <c:pt idx="19">
                  <c:v>Орехово-Зуево (г.о.)</c:v>
                </c:pt>
                <c:pt idx="20">
                  <c:v>Истринский м.р.</c:v>
                </c:pt>
                <c:pt idx="21">
                  <c:v>Серпухов (г.о.)</c:v>
                </c:pt>
                <c:pt idx="22">
                  <c:v>Орехово-Зуевский м.р.</c:v>
                </c:pt>
                <c:pt idx="23">
                  <c:v>Наро-Фоминский м.р.</c:v>
                </c:pt>
                <c:pt idx="24">
                  <c:v>Ступинский м.р.</c:v>
                </c:pt>
                <c:pt idx="25">
                  <c:v>Жуковский (г.о.)</c:v>
                </c:pt>
                <c:pt idx="26">
                  <c:v>Домодедово (г.о.)</c:v>
                </c:pt>
                <c:pt idx="27">
                  <c:v>Чеховский м.р.</c:v>
                </c:pt>
                <c:pt idx="28">
                  <c:v>Егорьевский м.р.</c:v>
                </c:pt>
                <c:pt idx="29">
                  <c:v>Железнодорожный (г.о.)</c:v>
                </c:pt>
                <c:pt idx="30">
                  <c:v>Павлово-Посадский м.р.</c:v>
                </c:pt>
                <c:pt idx="31">
                  <c:v>Ленинский м.р.</c:v>
                </c:pt>
                <c:pt idx="32">
                  <c:v>Можайский м.р.</c:v>
                </c:pt>
                <c:pt idx="33">
                  <c:v>Долгопрудный (г.о.)</c:v>
                </c:pt>
                <c:pt idx="34">
                  <c:v>Лобня (г.о.)</c:v>
                </c:pt>
                <c:pt idx="35">
                  <c:v>Шатурский м.р.</c:v>
                </c:pt>
                <c:pt idx="36">
                  <c:v>Климовск (г.о.)</c:v>
                </c:pt>
                <c:pt idx="37">
                  <c:v>Дубна (г.о.)</c:v>
                </c:pt>
                <c:pt idx="38">
                  <c:v>Каширский м.р.</c:v>
                </c:pt>
                <c:pt idx="39">
                  <c:v>Реутов (г.о.)</c:v>
                </c:pt>
                <c:pt idx="40">
                  <c:v>Фрязино (г.о.)</c:v>
                </c:pt>
                <c:pt idx="41">
                  <c:v>Рузский м.р.</c:v>
                </c:pt>
                <c:pt idx="42">
                  <c:v>Волоколамский м.р.</c:v>
                </c:pt>
                <c:pt idx="43">
                  <c:v>Зарайский м.р.</c:v>
                </c:pt>
                <c:pt idx="44">
                  <c:v>Ивантеевка (г.о.)</c:v>
                </c:pt>
                <c:pt idx="45">
                  <c:v>Талдомский м.р.</c:v>
                </c:pt>
                <c:pt idx="46">
                  <c:v>Коломенский м.р.</c:v>
                </c:pt>
                <c:pt idx="47">
                  <c:v>Луховицкий м.р.</c:v>
                </c:pt>
                <c:pt idx="48">
                  <c:v>Дзержинский (г.о.)</c:v>
                </c:pt>
                <c:pt idx="49">
                  <c:v>Лыткарино (г.о.)</c:v>
                </c:pt>
                <c:pt idx="50">
                  <c:v>Подольский м.р.</c:v>
                </c:pt>
                <c:pt idx="51">
                  <c:v>Протвино (г.о.)</c:v>
                </c:pt>
                <c:pt idx="52">
                  <c:v>Озёрский м.р.</c:v>
                </c:pt>
                <c:pt idx="53">
                  <c:v>Серпуховский м.р.</c:v>
                </c:pt>
                <c:pt idx="54">
                  <c:v>Красноармейск (г.о.)</c:v>
                </c:pt>
                <c:pt idx="55">
                  <c:v>Пущино (г.о.)</c:v>
                </c:pt>
                <c:pt idx="56">
                  <c:v>Серебряно-Прудский м.р.</c:v>
                </c:pt>
                <c:pt idx="57">
                  <c:v>Шаховской м.р.</c:v>
                </c:pt>
                <c:pt idx="58">
                  <c:v>Электрогорск (г.о.)</c:v>
                </c:pt>
                <c:pt idx="59">
                  <c:v>Лосино-Петровский (г.о.)</c:v>
                </c:pt>
                <c:pt idx="60">
                  <c:v>Бронницы (г.о.)</c:v>
                </c:pt>
                <c:pt idx="61">
                  <c:v>Звенигород (г.о.)</c:v>
                </c:pt>
                <c:pt idx="62">
                  <c:v>Черноголовка (г.о.)</c:v>
                </c:pt>
                <c:pt idx="63">
                  <c:v>Лотошинский м.р.</c:v>
                </c:pt>
                <c:pt idx="64">
                  <c:v>Котельники (г.о.)</c:v>
                </c:pt>
                <c:pt idx="65">
                  <c:v>Рошаль (г.о.)</c:v>
                </c:pt>
              </c:strCache>
            </c:strRef>
          </c:cat>
          <c:val>
            <c:numRef>
              <c:f>[Книга1]Лист1!$C$55:$C$120</c:f>
              <c:numCache>
                <c:formatCode>General</c:formatCode>
                <c:ptCount val="66"/>
                <c:pt idx="0">
                  <c:v>320</c:v>
                </c:pt>
                <c:pt idx="1">
                  <c:v>314</c:v>
                </c:pt>
                <c:pt idx="2">
                  <c:v>295</c:v>
                </c:pt>
                <c:pt idx="3">
                  <c:v>290</c:v>
                </c:pt>
                <c:pt idx="4">
                  <c:v>285</c:v>
                </c:pt>
                <c:pt idx="5">
                  <c:v>259</c:v>
                </c:pt>
                <c:pt idx="6">
                  <c:v>254</c:v>
                </c:pt>
                <c:pt idx="7">
                  <c:v>250</c:v>
                </c:pt>
                <c:pt idx="8">
                  <c:v>236</c:v>
                </c:pt>
                <c:pt idx="9">
                  <c:v>230</c:v>
                </c:pt>
                <c:pt idx="10">
                  <c:v>228</c:v>
                </c:pt>
                <c:pt idx="11">
                  <c:v>204</c:v>
                </c:pt>
                <c:pt idx="12">
                  <c:v>193</c:v>
                </c:pt>
                <c:pt idx="13">
                  <c:v>193</c:v>
                </c:pt>
                <c:pt idx="14">
                  <c:v>180</c:v>
                </c:pt>
                <c:pt idx="15">
                  <c:v>176</c:v>
                </c:pt>
                <c:pt idx="16">
                  <c:v>176</c:v>
                </c:pt>
                <c:pt idx="17">
                  <c:v>165</c:v>
                </c:pt>
                <c:pt idx="18">
                  <c:v>154</c:v>
                </c:pt>
                <c:pt idx="19">
                  <c:v>154</c:v>
                </c:pt>
                <c:pt idx="20">
                  <c:v>151</c:v>
                </c:pt>
                <c:pt idx="21">
                  <c:v>148</c:v>
                </c:pt>
                <c:pt idx="22">
                  <c:v>148</c:v>
                </c:pt>
                <c:pt idx="23">
                  <c:v>140</c:v>
                </c:pt>
                <c:pt idx="24">
                  <c:v>137</c:v>
                </c:pt>
                <c:pt idx="25">
                  <c:v>136</c:v>
                </c:pt>
                <c:pt idx="26">
                  <c:v>131</c:v>
                </c:pt>
                <c:pt idx="27">
                  <c:v>122</c:v>
                </c:pt>
                <c:pt idx="28">
                  <c:v>120</c:v>
                </c:pt>
                <c:pt idx="29">
                  <c:v>120</c:v>
                </c:pt>
                <c:pt idx="30">
                  <c:v>100</c:v>
                </c:pt>
                <c:pt idx="31">
                  <c:v>98</c:v>
                </c:pt>
                <c:pt idx="32">
                  <c:v>95</c:v>
                </c:pt>
                <c:pt idx="33">
                  <c:v>91</c:v>
                </c:pt>
                <c:pt idx="34">
                  <c:v>87</c:v>
                </c:pt>
                <c:pt idx="35">
                  <c:v>82</c:v>
                </c:pt>
                <c:pt idx="36">
                  <c:v>77</c:v>
                </c:pt>
                <c:pt idx="37">
                  <c:v>75</c:v>
                </c:pt>
                <c:pt idx="38">
                  <c:v>72</c:v>
                </c:pt>
                <c:pt idx="39">
                  <c:v>70</c:v>
                </c:pt>
                <c:pt idx="40">
                  <c:v>65</c:v>
                </c:pt>
                <c:pt idx="41">
                  <c:v>63</c:v>
                </c:pt>
                <c:pt idx="42">
                  <c:v>62</c:v>
                </c:pt>
                <c:pt idx="43">
                  <c:v>59</c:v>
                </c:pt>
                <c:pt idx="44">
                  <c:v>58</c:v>
                </c:pt>
                <c:pt idx="45">
                  <c:v>57</c:v>
                </c:pt>
                <c:pt idx="46">
                  <c:v>55</c:v>
                </c:pt>
                <c:pt idx="47">
                  <c:v>55</c:v>
                </c:pt>
                <c:pt idx="48">
                  <c:v>52</c:v>
                </c:pt>
                <c:pt idx="49">
                  <c:v>47</c:v>
                </c:pt>
                <c:pt idx="50">
                  <c:v>46</c:v>
                </c:pt>
                <c:pt idx="51">
                  <c:v>45</c:v>
                </c:pt>
                <c:pt idx="52">
                  <c:v>45</c:v>
                </c:pt>
                <c:pt idx="53">
                  <c:v>40</c:v>
                </c:pt>
                <c:pt idx="54">
                  <c:v>33</c:v>
                </c:pt>
                <c:pt idx="55">
                  <c:v>31</c:v>
                </c:pt>
                <c:pt idx="56">
                  <c:v>31</c:v>
                </c:pt>
                <c:pt idx="57">
                  <c:v>29</c:v>
                </c:pt>
                <c:pt idx="58">
                  <c:v>28</c:v>
                </c:pt>
                <c:pt idx="59">
                  <c:v>24</c:v>
                </c:pt>
                <c:pt idx="60">
                  <c:v>23</c:v>
                </c:pt>
                <c:pt idx="61">
                  <c:v>22</c:v>
                </c:pt>
                <c:pt idx="62">
                  <c:v>20</c:v>
                </c:pt>
                <c:pt idx="63">
                  <c:v>18</c:v>
                </c:pt>
                <c:pt idx="64">
                  <c:v>17</c:v>
                </c:pt>
                <c:pt idx="65">
                  <c:v>17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0565232"/>
        <c:axId val="200565624"/>
      </c:barChart>
      <c:catAx>
        <c:axId val="20056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565624"/>
        <c:crosses val="autoZero"/>
        <c:auto val="1"/>
        <c:lblAlgn val="ctr"/>
        <c:lblOffset val="100"/>
        <c:noMultiLvlLbl val="0"/>
      </c:catAx>
      <c:valAx>
        <c:axId val="200565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0565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Бюро СМЭ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Лист1!$A$2:$A$67</c:f>
              <c:strCache>
                <c:ptCount val="66"/>
                <c:pt idx="0">
                  <c:v>Пущино (г.о.)</c:v>
                </c:pt>
                <c:pt idx="1">
                  <c:v>Зарайский м.р.</c:v>
                </c:pt>
                <c:pt idx="2">
                  <c:v>Волоколамский м.р.</c:v>
                </c:pt>
                <c:pt idx="3">
                  <c:v>Климовск (г.о.)</c:v>
                </c:pt>
                <c:pt idx="4">
                  <c:v>Пушкинский м.р.</c:v>
                </c:pt>
                <c:pt idx="5">
                  <c:v>Ногинский м.р.</c:v>
                </c:pt>
                <c:pt idx="6">
                  <c:v>Сергиево-Посадский м.р.</c:v>
                </c:pt>
                <c:pt idx="7">
                  <c:v>Можайский м.р.</c:v>
                </c:pt>
                <c:pt idx="8">
                  <c:v>Электросталь (г.о.)</c:v>
                </c:pt>
                <c:pt idx="9">
                  <c:v>Клинский м.р.</c:v>
                </c:pt>
                <c:pt idx="10">
                  <c:v>Орехово-Зуево (г.о.)</c:v>
                </c:pt>
                <c:pt idx="11">
                  <c:v>Жуковский (г.о.)</c:v>
                </c:pt>
                <c:pt idx="12">
                  <c:v>Истринский м.р.</c:v>
                </c:pt>
                <c:pt idx="13">
                  <c:v>Воскресенский м.р.</c:v>
                </c:pt>
                <c:pt idx="14">
                  <c:v>Озёрский м.р.</c:v>
                </c:pt>
                <c:pt idx="15">
                  <c:v>Орехово-Зуевский м.р.</c:v>
                </c:pt>
                <c:pt idx="16">
                  <c:v>Красноармейск (г.о.)</c:v>
                </c:pt>
                <c:pt idx="17">
                  <c:v>Подольский м.р.</c:v>
                </c:pt>
                <c:pt idx="18">
                  <c:v>Коломна (г.о.)</c:v>
                </c:pt>
                <c:pt idx="19">
                  <c:v>Серебряно-Прудский м.р.</c:v>
                </c:pt>
                <c:pt idx="20">
                  <c:v>Коломенский м.р.</c:v>
                </c:pt>
                <c:pt idx="21">
                  <c:v>Электрогорск (г.о.)</c:v>
                </c:pt>
                <c:pt idx="22">
                  <c:v>Протвино (г.о.)</c:v>
                </c:pt>
                <c:pt idx="23">
                  <c:v>Щёлковский м.р.</c:v>
                </c:pt>
                <c:pt idx="24">
                  <c:v>Талдомский м.р.</c:v>
                </c:pt>
                <c:pt idx="25">
                  <c:v>Серпухов (г.о.)</c:v>
                </c:pt>
                <c:pt idx="26">
                  <c:v>Павлово-Посадский м.р.</c:v>
                </c:pt>
                <c:pt idx="27">
                  <c:v>Подольск (г.о.)</c:v>
                </c:pt>
                <c:pt idx="28">
                  <c:v>Егорьевский м.р.</c:v>
                </c:pt>
                <c:pt idx="29">
                  <c:v>Мытищинский м.р.</c:v>
                </c:pt>
                <c:pt idx="30">
                  <c:v>Ступинский м.р.</c:v>
                </c:pt>
                <c:pt idx="31">
                  <c:v>Шатурский м.р.</c:v>
                </c:pt>
                <c:pt idx="32">
                  <c:v>Звенигород (г.о.)</c:v>
                </c:pt>
                <c:pt idx="33">
                  <c:v>Шаховской м.р.</c:v>
                </c:pt>
                <c:pt idx="34">
                  <c:v>Раменский м.р.</c:v>
                </c:pt>
                <c:pt idx="35">
                  <c:v>Солнечногорский м.р.</c:v>
                </c:pt>
                <c:pt idx="36">
                  <c:v>Серпуховский м.р.</c:v>
                </c:pt>
                <c:pt idx="37">
                  <c:v>Фрязино (г.о.)</c:v>
                </c:pt>
                <c:pt idx="38">
                  <c:v>Дмитровский м.р.</c:v>
                </c:pt>
                <c:pt idx="39">
                  <c:v>Каширский м.р.</c:v>
                </c:pt>
                <c:pt idx="40">
                  <c:v>Бронницы (г.о.)</c:v>
                </c:pt>
                <c:pt idx="41">
                  <c:v>Лотошинский м.р.</c:v>
                </c:pt>
                <c:pt idx="42">
                  <c:v>Лобня (г.о.)</c:v>
                </c:pt>
                <c:pt idx="43">
                  <c:v>Королёв (г.о.)</c:v>
                </c:pt>
                <c:pt idx="44">
                  <c:v>Дзержинский (г.о.)</c:v>
                </c:pt>
                <c:pt idx="45">
                  <c:v>Рузский м.р.</c:v>
                </c:pt>
                <c:pt idx="46">
                  <c:v>Дубна (г.о.)</c:v>
                </c:pt>
                <c:pt idx="47">
                  <c:v>Люберецкий м.р.</c:v>
                </c:pt>
                <c:pt idx="48">
                  <c:v>Одинцовский м.р.</c:v>
                </c:pt>
                <c:pt idx="49">
                  <c:v>Лосино-Петровский (г.о.)</c:v>
                </c:pt>
                <c:pt idx="50">
                  <c:v>Чеховский м.р.</c:v>
                </c:pt>
                <c:pt idx="51">
                  <c:v>Ленинский м.р.</c:v>
                </c:pt>
                <c:pt idx="52">
                  <c:v>Луховицкий м.р.</c:v>
                </c:pt>
                <c:pt idx="53">
                  <c:v>Красногорский м.р.</c:v>
                </c:pt>
                <c:pt idx="54">
                  <c:v>Долгопрудный (г.о.)</c:v>
                </c:pt>
                <c:pt idx="55">
                  <c:v>Наро-Фоминский м.р.</c:v>
                </c:pt>
                <c:pt idx="56">
                  <c:v>Домодедово (г.о.)</c:v>
                </c:pt>
                <c:pt idx="57">
                  <c:v>Черноголовка (г.о.)</c:v>
                </c:pt>
                <c:pt idx="58">
                  <c:v>Балашиха (г.о.)</c:v>
                </c:pt>
                <c:pt idx="59">
                  <c:v>Ивантеевка (г.о.)</c:v>
                </c:pt>
                <c:pt idx="60">
                  <c:v>Лыткарино (г.о.)</c:v>
                </c:pt>
                <c:pt idx="61">
                  <c:v>Рошаль (г.о.)</c:v>
                </c:pt>
                <c:pt idx="62">
                  <c:v>Железнодорожный (г.о.)</c:v>
                </c:pt>
                <c:pt idx="63">
                  <c:v>Химки (г.о.)</c:v>
                </c:pt>
                <c:pt idx="64">
                  <c:v>Реутов (г.о.)</c:v>
                </c:pt>
                <c:pt idx="65">
                  <c:v>Котельники (г.о.)</c:v>
                </c:pt>
              </c:strCache>
            </c:strRef>
          </c:cat>
          <c:val>
            <c:numRef>
              <c:f>Лист1!$B$2:$B$67</c:f>
              <c:numCache>
                <c:formatCode>General</c:formatCode>
                <c:ptCount val="66"/>
                <c:pt idx="0">
                  <c:v>161.5</c:v>
                </c:pt>
                <c:pt idx="1">
                  <c:v>133.9</c:v>
                </c:pt>
                <c:pt idx="2">
                  <c:v>139.5</c:v>
                </c:pt>
                <c:pt idx="3">
                  <c:v>10.8</c:v>
                </c:pt>
                <c:pt idx="4">
                  <c:v>173.1</c:v>
                </c:pt>
                <c:pt idx="5">
                  <c:v>57.5</c:v>
                </c:pt>
                <c:pt idx="6">
                  <c:v>105.9</c:v>
                </c:pt>
                <c:pt idx="7">
                  <c:v>53</c:v>
                </c:pt>
                <c:pt idx="8">
                  <c:v>7.7</c:v>
                </c:pt>
                <c:pt idx="9">
                  <c:v>198.2</c:v>
                </c:pt>
                <c:pt idx="10">
                  <c:v>187.9</c:v>
                </c:pt>
                <c:pt idx="11">
                  <c:v>28.1</c:v>
                </c:pt>
                <c:pt idx="12">
                  <c:v>132</c:v>
                </c:pt>
                <c:pt idx="13">
                  <c:v>27.3</c:v>
                </c:pt>
                <c:pt idx="14">
                  <c:v>0</c:v>
                </c:pt>
                <c:pt idx="15">
                  <c:v>91.5</c:v>
                </c:pt>
                <c:pt idx="16">
                  <c:v>204.7</c:v>
                </c:pt>
                <c:pt idx="17">
                  <c:v>53.9</c:v>
                </c:pt>
                <c:pt idx="18">
                  <c:v>41.9</c:v>
                </c:pt>
                <c:pt idx="19">
                  <c:v>87.1</c:v>
                </c:pt>
                <c:pt idx="20">
                  <c:v>173.9</c:v>
                </c:pt>
                <c:pt idx="21">
                  <c:v>8.8000000000000007</c:v>
                </c:pt>
                <c:pt idx="22">
                  <c:v>135.30000000000001</c:v>
                </c:pt>
                <c:pt idx="23">
                  <c:v>179.7</c:v>
                </c:pt>
                <c:pt idx="24">
                  <c:v>58.4</c:v>
                </c:pt>
                <c:pt idx="25">
                  <c:v>25.5</c:v>
                </c:pt>
                <c:pt idx="26">
                  <c:v>37.5</c:v>
                </c:pt>
                <c:pt idx="27">
                  <c:v>38.700000000000003</c:v>
                </c:pt>
                <c:pt idx="28">
                  <c:v>135.9</c:v>
                </c:pt>
                <c:pt idx="29">
                  <c:v>36.4</c:v>
                </c:pt>
                <c:pt idx="30">
                  <c:v>38.6</c:v>
                </c:pt>
                <c:pt idx="31">
                  <c:v>11.2</c:v>
                </c:pt>
                <c:pt idx="32">
                  <c:v>62.4</c:v>
                </c:pt>
                <c:pt idx="33">
                  <c:v>47.1</c:v>
                </c:pt>
                <c:pt idx="34">
                  <c:v>40.5</c:v>
                </c:pt>
                <c:pt idx="35">
                  <c:v>151.9</c:v>
                </c:pt>
                <c:pt idx="36">
                  <c:v>79.2</c:v>
                </c:pt>
                <c:pt idx="37">
                  <c:v>20.5</c:v>
                </c:pt>
                <c:pt idx="38">
                  <c:v>49</c:v>
                </c:pt>
                <c:pt idx="39">
                  <c:v>26.8</c:v>
                </c:pt>
                <c:pt idx="40">
                  <c:v>36.799999999999997</c:v>
                </c:pt>
                <c:pt idx="41">
                  <c:v>70.400000000000006</c:v>
                </c:pt>
                <c:pt idx="42">
                  <c:v>4.8</c:v>
                </c:pt>
                <c:pt idx="43">
                  <c:v>19.2</c:v>
                </c:pt>
                <c:pt idx="44">
                  <c:v>3.9</c:v>
                </c:pt>
                <c:pt idx="45">
                  <c:v>32.1</c:v>
                </c:pt>
                <c:pt idx="46">
                  <c:v>16.100000000000001</c:v>
                </c:pt>
                <c:pt idx="47">
                  <c:v>40.1</c:v>
                </c:pt>
                <c:pt idx="48">
                  <c:v>27</c:v>
                </c:pt>
                <c:pt idx="49">
                  <c:v>130.5</c:v>
                </c:pt>
                <c:pt idx="50">
                  <c:v>16</c:v>
                </c:pt>
                <c:pt idx="51">
                  <c:v>25.2</c:v>
                </c:pt>
                <c:pt idx="52">
                  <c:v>109.8</c:v>
                </c:pt>
                <c:pt idx="53">
                  <c:v>154.30000000000001</c:v>
                </c:pt>
                <c:pt idx="54">
                  <c:v>12.3</c:v>
                </c:pt>
                <c:pt idx="55">
                  <c:v>19.7</c:v>
                </c:pt>
                <c:pt idx="56">
                  <c:v>162.80000000000001</c:v>
                </c:pt>
                <c:pt idx="57">
                  <c:v>0</c:v>
                </c:pt>
                <c:pt idx="58">
                  <c:v>40.799999999999997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1.3</c:v>
                </c:pt>
                <c:pt idx="63">
                  <c:v>119.1</c:v>
                </c:pt>
                <c:pt idx="64">
                  <c:v>55.7</c:v>
                </c:pt>
                <c:pt idx="65">
                  <c:v>24.4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56"/>
              <c:layout>
                <c:manualLayout>
                  <c:x val="4.3939702964148142E-3"/>
                  <c:y val="-2.994793090238453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Лист1!$A$2:$A$67</c:f>
              <c:strCache>
                <c:ptCount val="66"/>
                <c:pt idx="0">
                  <c:v>Пущино (г.о.)</c:v>
                </c:pt>
                <c:pt idx="1">
                  <c:v>Зарайский м.р.</c:v>
                </c:pt>
                <c:pt idx="2">
                  <c:v>Волоколамский м.р.</c:v>
                </c:pt>
                <c:pt idx="3">
                  <c:v>Климовск (г.о.)</c:v>
                </c:pt>
                <c:pt idx="4">
                  <c:v>Пушкинский м.р.</c:v>
                </c:pt>
                <c:pt idx="5">
                  <c:v>Ногинский м.р.</c:v>
                </c:pt>
                <c:pt idx="6">
                  <c:v>Сергиево-Посадский м.р.</c:v>
                </c:pt>
                <c:pt idx="7">
                  <c:v>Можайский м.р.</c:v>
                </c:pt>
                <c:pt idx="8">
                  <c:v>Электросталь (г.о.)</c:v>
                </c:pt>
                <c:pt idx="9">
                  <c:v>Клинский м.р.</c:v>
                </c:pt>
                <c:pt idx="10">
                  <c:v>Орехово-Зуево (г.о.)</c:v>
                </c:pt>
                <c:pt idx="11">
                  <c:v>Жуковский (г.о.)</c:v>
                </c:pt>
                <c:pt idx="12">
                  <c:v>Истринский м.р.</c:v>
                </c:pt>
                <c:pt idx="13">
                  <c:v>Воскресенский м.р.</c:v>
                </c:pt>
                <c:pt idx="14">
                  <c:v>Озёрский м.р.</c:v>
                </c:pt>
                <c:pt idx="15">
                  <c:v>Орехово-Зуевский м.р.</c:v>
                </c:pt>
                <c:pt idx="16">
                  <c:v>Красноармейск (г.о.)</c:v>
                </c:pt>
                <c:pt idx="17">
                  <c:v>Подольский м.р.</c:v>
                </c:pt>
                <c:pt idx="18">
                  <c:v>Коломна (г.о.)</c:v>
                </c:pt>
                <c:pt idx="19">
                  <c:v>Серебряно-Прудский м.р.</c:v>
                </c:pt>
                <c:pt idx="20">
                  <c:v>Коломенский м.р.</c:v>
                </c:pt>
                <c:pt idx="21">
                  <c:v>Электрогорск (г.о.)</c:v>
                </c:pt>
                <c:pt idx="22">
                  <c:v>Протвино (г.о.)</c:v>
                </c:pt>
                <c:pt idx="23">
                  <c:v>Щёлковский м.р.</c:v>
                </c:pt>
                <c:pt idx="24">
                  <c:v>Талдомский м.р.</c:v>
                </c:pt>
                <c:pt idx="25">
                  <c:v>Серпухов (г.о.)</c:v>
                </c:pt>
                <c:pt idx="26">
                  <c:v>Павлово-Посадский м.р.</c:v>
                </c:pt>
                <c:pt idx="27">
                  <c:v>Подольск (г.о.)</c:v>
                </c:pt>
                <c:pt idx="28">
                  <c:v>Егорьевский м.р.</c:v>
                </c:pt>
                <c:pt idx="29">
                  <c:v>Мытищинский м.р.</c:v>
                </c:pt>
                <c:pt idx="30">
                  <c:v>Ступинский м.р.</c:v>
                </c:pt>
                <c:pt idx="31">
                  <c:v>Шатурский м.р.</c:v>
                </c:pt>
                <c:pt idx="32">
                  <c:v>Звенигород (г.о.)</c:v>
                </c:pt>
                <c:pt idx="33">
                  <c:v>Шаховской м.р.</c:v>
                </c:pt>
                <c:pt idx="34">
                  <c:v>Раменский м.р.</c:v>
                </c:pt>
                <c:pt idx="35">
                  <c:v>Солнечногорский м.р.</c:v>
                </c:pt>
                <c:pt idx="36">
                  <c:v>Серпуховский м.р.</c:v>
                </c:pt>
                <c:pt idx="37">
                  <c:v>Фрязино (г.о.)</c:v>
                </c:pt>
                <c:pt idx="38">
                  <c:v>Дмитровский м.р.</c:v>
                </c:pt>
                <c:pt idx="39">
                  <c:v>Каширский м.р.</c:v>
                </c:pt>
                <c:pt idx="40">
                  <c:v>Бронницы (г.о.)</c:v>
                </c:pt>
                <c:pt idx="41">
                  <c:v>Лотошинский м.р.</c:v>
                </c:pt>
                <c:pt idx="42">
                  <c:v>Лобня (г.о.)</c:v>
                </c:pt>
                <c:pt idx="43">
                  <c:v>Королёв (г.о.)</c:v>
                </c:pt>
                <c:pt idx="44">
                  <c:v>Дзержинский (г.о.)</c:v>
                </c:pt>
                <c:pt idx="45">
                  <c:v>Рузский м.р.</c:v>
                </c:pt>
                <c:pt idx="46">
                  <c:v>Дубна (г.о.)</c:v>
                </c:pt>
                <c:pt idx="47">
                  <c:v>Люберецкий м.р.</c:v>
                </c:pt>
                <c:pt idx="48">
                  <c:v>Одинцовский м.р.</c:v>
                </c:pt>
                <c:pt idx="49">
                  <c:v>Лосино-Петровский (г.о.)</c:v>
                </c:pt>
                <c:pt idx="50">
                  <c:v>Чеховский м.р.</c:v>
                </c:pt>
                <c:pt idx="51">
                  <c:v>Ленинский м.р.</c:v>
                </c:pt>
                <c:pt idx="52">
                  <c:v>Луховицкий м.р.</c:v>
                </c:pt>
                <c:pt idx="53">
                  <c:v>Красногорский м.р.</c:v>
                </c:pt>
                <c:pt idx="54">
                  <c:v>Долгопрудный (г.о.)</c:v>
                </c:pt>
                <c:pt idx="55">
                  <c:v>Наро-Фоминский м.р.</c:v>
                </c:pt>
                <c:pt idx="56">
                  <c:v>Домодедово (г.о.)</c:v>
                </c:pt>
                <c:pt idx="57">
                  <c:v>Черноголовка (г.о.)</c:v>
                </c:pt>
                <c:pt idx="58">
                  <c:v>Балашиха (г.о.)</c:v>
                </c:pt>
                <c:pt idx="59">
                  <c:v>Ивантеевка (г.о.)</c:v>
                </c:pt>
                <c:pt idx="60">
                  <c:v>Лыткарино (г.о.)</c:v>
                </c:pt>
                <c:pt idx="61">
                  <c:v>Рошаль (г.о.)</c:v>
                </c:pt>
                <c:pt idx="62">
                  <c:v>Железнодорожный (г.о.)</c:v>
                </c:pt>
                <c:pt idx="63">
                  <c:v>Химки (г.о.)</c:v>
                </c:pt>
                <c:pt idx="64">
                  <c:v>Реутов (г.о.)</c:v>
                </c:pt>
                <c:pt idx="65">
                  <c:v>Котельники (г.о.)</c:v>
                </c:pt>
              </c:strCache>
            </c:strRef>
          </c:cat>
          <c:val>
            <c:numRef>
              <c:f>Лист1!$C$2:$C$67</c:f>
              <c:numCache>
                <c:formatCode>General</c:formatCode>
                <c:ptCount val="66"/>
                <c:pt idx="0">
                  <c:v>294.5</c:v>
                </c:pt>
                <c:pt idx="1">
                  <c:v>292.5</c:v>
                </c:pt>
                <c:pt idx="2">
                  <c:v>279</c:v>
                </c:pt>
                <c:pt idx="3">
                  <c:v>276.10000000000002</c:v>
                </c:pt>
                <c:pt idx="4">
                  <c:v>275.7</c:v>
                </c:pt>
                <c:pt idx="5">
                  <c:v>273</c:v>
                </c:pt>
                <c:pt idx="6">
                  <c:v>269.39999999999998</c:v>
                </c:pt>
                <c:pt idx="7">
                  <c:v>265.2</c:v>
                </c:pt>
                <c:pt idx="8">
                  <c:v>260</c:v>
                </c:pt>
                <c:pt idx="9">
                  <c:v>259.60000000000002</c:v>
                </c:pt>
                <c:pt idx="10">
                  <c:v>258.39999999999998</c:v>
                </c:pt>
                <c:pt idx="11">
                  <c:v>254.4</c:v>
                </c:pt>
                <c:pt idx="12">
                  <c:v>252.3</c:v>
                </c:pt>
                <c:pt idx="13">
                  <c:v>250.9</c:v>
                </c:pt>
                <c:pt idx="14">
                  <c:v>250.8</c:v>
                </c:pt>
                <c:pt idx="15">
                  <c:v>250.7</c:v>
                </c:pt>
                <c:pt idx="16">
                  <c:v>250.3</c:v>
                </c:pt>
                <c:pt idx="17">
                  <c:v>247.9</c:v>
                </c:pt>
                <c:pt idx="18">
                  <c:v>246</c:v>
                </c:pt>
                <c:pt idx="19">
                  <c:v>245.6</c:v>
                </c:pt>
                <c:pt idx="20">
                  <c:v>245.2</c:v>
                </c:pt>
                <c:pt idx="21">
                  <c:v>245.2</c:v>
                </c:pt>
                <c:pt idx="22">
                  <c:v>243.5</c:v>
                </c:pt>
                <c:pt idx="23">
                  <c:v>239.6</c:v>
                </c:pt>
                <c:pt idx="24">
                  <c:v>237.7</c:v>
                </c:pt>
                <c:pt idx="25">
                  <c:v>235.5</c:v>
                </c:pt>
                <c:pt idx="26">
                  <c:v>234.4</c:v>
                </c:pt>
                <c:pt idx="27">
                  <c:v>233.3</c:v>
                </c:pt>
                <c:pt idx="28">
                  <c:v>232.9</c:v>
                </c:pt>
                <c:pt idx="29">
                  <c:v>231</c:v>
                </c:pt>
                <c:pt idx="30">
                  <c:v>230</c:v>
                </c:pt>
                <c:pt idx="31">
                  <c:v>229.3</c:v>
                </c:pt>
                <c:pt idx="32">
                  <c:v>228.9</c:v>
                </c:pt>
                <c:pt idx="33">
                  <c:v>227.6</c:v>
                </c:pt>
                <c:pt idx="34">
                  <c:v>227.3</c:v>
                </c:pt>
                <c:pt idx="35">
                  <c:v>227.1</c:v>
                </c:pt>
                <c:pt idx="36">
                  <c:v>226.3</c:v>
                </c:pt>
                <c:pt idx="37">
                  <c:v>222.4</c:v>
                </c:pt>
                <c:pt idx="38">
                  <c:v>221</c:v>
                </c:pt>
                <c:pt idx="39">
                  <c:v>214.3</c:v>
                </c:pt>
                <c:pt idx="40">
                  <c:v>211.5</c:v>
                </c:pt>
                <c:pt idx="41">
                  <c:v>211.3</c:v>
                </c:pt>
                <c:pt idx="42">
                  <c:v>208.8</c:v>
                </c:pt>
                <c:pt idx="43">
                  <c:v>206.3</c:v>
                </c:pt>
                <c:pt idx="44">
                  <c:v>204.4</c:v>
                </c:pt>
                <c:pt idx="45">
                  <c:v>202.1</c:v>
                </c:pt>
                <c:pt idx="46">
                  <c:v>201.2</c:v>
                </c:pt>
                <c:pt idx="47">
                  <c:v>200.6</c:v>
                </c:pt>
                <c:pt idx="48">
                  <c:v>200.6</c:v>
                </c:pt>
                <c:pt idx="49">
                  <c:v>195.7</c:v>
                </c:pt>
                <c:pt idx="50">
                  <c:v>194.9</c:v>
                </c:pt>
                <c:pt idx="51">
                  <c:v>190</c:v>
                </c:pt>
                <c:pt idx="52">
                  <c:v>188.8</c:v>
                </c:pt>
                <c:pt idx="53">
                  <c:v>187.3</c:v>
                </c:pt>
                <c:pt idx="54">
                  <c:v>185.8</c:v>
                </c:pt>
                <c:pt idx="55">
                  <c:v>183.5</c:v>
                </c:pt>
                <c:pt idx="56">
                  <c:v>172</c:v>
                </c:pt>
                <c:pt idx="57">
                  <c:v>171</c:v>
                </c:pt>
                <c:pt idx="58">
                  <c:v>170</c:v>
                </c:pt>
                <c:pt idx="59">
                  <c:v>168.9</c:v>
                </c:pt>
                <c:pt idx="60">
                  <c:v>168.2</c:v>
                </c:pt>
                <c:pt idx="61">
                  <c:v>162</c:v>
                </c:pt>
                <c:pt idx="62">
                  <c:v>159.19999999999999</c:v>
                </c:pt>
                <c:pt idx="63">
                  <c:v>156.4</c:v>
                </c:pt>
                <c:pt idx="64">
                  <c:v>149.9</c:v>
                </c:pt>
                <c:pt idx="65">
                  <c:v>83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0566016"/>
        <c:axId val="200566800"/>
      </c:barChart>
      <c:catAx>
        <c:axId val="20056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566800"/>
        <c:crosses val="autoZero"/>
        <c:auto val="1"/>
        <c:lblAlgn val="ctr"/>
        <c:lblOffset val="100"/>
        <c:noMultiLvlLbl val="0"/>
      </c:catAx>
      <c:valAx>
        <c:axId val="2005668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0566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ACFD5C-FC76-4F12-A139-D0E258D7A7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177AE6-F5AF-4E58-96E2-981CE13667AA}">
      <dgm:prSet/>
      <dgm:spPr/>
      <dgm:t>
        <a:bodyPr/>
        <a:lstStyle/>
        <a:p>
          <a:pPr rtl="0"/>
          <a:r>
            <a:rPr lang="ru-RU" b="1" i="0" dirty="0" smtClean="0"/>
            <a:t>Москва, </a:t>
          </a:r>
        </a:p>
        <a:p>
          <a:pPr rtl="0"/>
          <a:r>
            <a:rPr lang="ru-RU" b="1" i="0" dirty="0" smtClean="0"/>
            <a:t>май 2015</a:t>
          </a:r>
          <a:endParaRPr lang="ru-RU" dirty="0"/>
        </a:p>
      </dgm:t>
    </dgm:pt>
    <dgm:pt modelId="{80AED715-EB21-430B-8506-D53079FF7B5F}" type="parTrans" cxnId="{EA94CD8C-5CD6-4B78-8508-E725E33E5F63}">
      <dgm:prSet/>
      <dgm:spPr/>
      <dgm:t>
        <a:bodyPr/>
        <a:lstStyle/>
        <a:p>
          <a:endParaRPr lang="ru-RU"/>
        </a:p>
      </dgm:t>
    </dgm:pt>
    <dgm:pt modelId="{4B0C8AF2-4D6E-42A2-BF50-19F5D32D8725}" type="sibTrans" cxnId="{EA94CD8C-5CD6-4B78-8508-E725E33E5F63}">
      <dgm:prSet/>
      <dgm:spPr/>
      <dgm:t>
        <a:bodyPr/>
        <a:lstStyle/>
        <a:p>
          <a:endParaRPr lang="ru-RU"/>
        </a:p>
      </dgm:t>
    </dgm:pt>
    <dgm:pt modelId="{D549E8E4-8434-4033-B9C6-7F377300D8D3}" type="pres">
      <dgm:prSet presAssocID="{C4ACFD5C-FC76-4F12-A139-D0E258D7A7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3B7E0A-63C5-4CA3-B990-EC5E7C129970}" type="pres">
      <dgm:prSet presAssocID="{43177AE6-F5AF-4E58-96E2-981CE13667AA}" presName="linNode" presStyleCnt="0"/>
      <dgm:spPr/>
    </dgm:pt>
    <dgm:pt modelId="{59D3CCB7-AEA1-4C41-B805-9C87F8623C14}" type="pres">
      <dgm:prSet presAssocID="{43177AE6-F5AF-4E58-96E2-981CE13667AA}" presName="parentText" presStyleLbl="node1" presStyleIdx="0" presStyleCnt="1" custLinFactNeighborX="-752" custLinFactNeighborY="9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94CD8C-5CD6-4B78-8508-E725E33E5F63}" srcId="{C4ACFD5C-FC76-4F12-A139-D0E258D7A7C3}" destId="{43177AE6-F5AF-4E58-96E2-981CE13667AA}" srcOrd="0" destOrd="0" parTransId="{80AED715-EB21-430B-8506-D53079FF7B5F}" sibTransId="{4B0C8AF2-4D6E-42A2-BF50-19F5D32D8725}"/>
    <dgm:cxn modelId="{CDD0D0B8-D2F7-44A4-8269-BBF782AD60B9}" type="presOf" srcId="{C4ACFD5C-FC76-4F12-A139-D0E258D7A7C3}" destId="{D549E8E4-8434-4033-B9C6-7F377300D8D3}" srcOrd="0" destOrd="0" presId="urn:microsoft.com/office/officeart/2005/8/layout/vList5"/>
    <dgm:cxn modelId="{084FB6A2-9115-496A-8622-0B87BDEC838A}" type="presOf" srcId="{43177AE6-F5AF-4E58-96E2-981CE13667AA}" destId="{59D3CCB7-AEA1-4C41-B805-9C87F8623C14}" srcOrd="0" destOrd="0" presId="urn:microsoft.com/office/officeart/2005/8/layout/vList5"/>
    <dgm:cxn modelId="{A94B3128-D447-4667-ADD7-818E9739A63A}" type="presParOf" srcId="{D549E8E4-8434-4033-B9C6-7F377300D8D3}" destId="{053B7E0A-63C5-4CA3-B990-EC5E7C129970}" srcOrd="0" destOrd="0" presId="urn:microsoft.com/office/officeart/2005/8/layout/vList5"/>
    <dgm:cxn modelId="{7E366E45-9DEC-48DE-8AFA-F10602486279}" type="presParOf" srcId="{053B7E0A-63C5-4CA3-B990-EC5E7C129970}" destId="{59D3CCB7-AEA1-4C41-B805-9C87F8623C1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3CCB7-AEA1-4C41-B805-9C87F8623C14}">
      <dsp:nvSpPr>
        <dsp:cNvPr id="0" name=""/>
        <dsp:cNvSpPr/>
      </dsp:nvSpPr>
      <dsp:spPr>
        <a:xfrm>
          <a:off x="1919200" y="0"/>
          <a:ext cx="2177521" cy="6984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Москва,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май 2015</a:t>
          </a:r>
          <a:endParaRPr lang="ru-RU" sz="1700" kern="1200" dirty="0"/>
        </a:p>
      </dsp:txBody>
      <dsp:txXfrm>
        <a:off x="1953297" y="34097"/>
        <a:ext cx="2109327" cy="630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039EB-3EA6-4635-8326-3EA795DB1FB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63EAE-CFF6-40EA-BB61-E66441BB3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82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5E82DEE-A976-4FEF-A427-A6E24A7FEF3D}" type="slidenum">
              <a:rPr lang="ru-RU" altLang="ru-RU" b="0" i="0">
                <a:solidFill>
                  <a:srgbClr val="000000"/>
                </a:solidFill>
              </a:rPr>
              <a:pPr eaLnBrk="1" hangingPunct="1"/>
              <a:t>1</a:t>
            </a:fld>
            <a:endParaRPr lang="ru-RU" altLang="ru-RU" b="0" i="0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0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2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2377D-6CDC-424D-BE1D-9E1BFB6F70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86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C300D-B48B-4290-85EA-5BB36BA95C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570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59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408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98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41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3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57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9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6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59438-8B5E-42BC-A0F0-FFACD6AB0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5069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92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80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3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972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31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37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93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6332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117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5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A6E1-23A1-4288-8978-D643E7BD08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21523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706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42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968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44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245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702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01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3699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490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49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56BD9-984A-4408-B2A7-AA0BF91BF9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5476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836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312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350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827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836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05381-0699-44E1-9DD2-C56DF4DE9E5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5EE6C-D854-43E2-9F98-C72ED19F47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95265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ABD72-7002-4C82-AE87-C03F6AF0E4F0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70AE6-B52C-4D89-9568-50A24C9383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05613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1A161-2882-4B2A-B8E9-85C1648F272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CD37E-102C-4A49-B960-C6CEB6AD3A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14125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E51B-B850-44B7-BAAC-56814F32F0A0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7CE58-1E6A-4E1C-BEAF-D46C357DEC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29816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A80D3-93F7-4984-9ABA-9008F2FC4CF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F2BBA-D468-4329-8505-D14180E4AA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356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5B2CC-A2E4-4727-960A-86E4726E32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46938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AB885-F11B-437B-AC5E-B72215D167D5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FB111-AE98-4529-A084-5882E0A3F0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38953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3C87-9DA5-4189-A8EB-E5D9722E9281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4C997-5951-48F1-83DE-98D1F9FC29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83803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6859-AED3-4C4C-861D-26D9B33EA1AA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1DA64-2AC2-4E6F-807A-4E2E01E2E5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0901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1DE9-B758-4AA2-ADCA-F47F4B45C54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D1E64-B316-46E9-A3E9-927332A29B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35248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4BBF6-9FC1-456A-A9C1-BA3C7E00F43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EE0CD-0606-4B29-BD72-8C1FEFFE98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32935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C0FD-0363-415C-A0F9-D9DCB1C5876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63230-7A2D-412E-99E2-D935C122A0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3040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768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496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471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6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8B21D-FC8A-4FD9-9ECC-9EFD6789AA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26553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68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747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3147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903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00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893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1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BC963-EC2C-49A5-840E-89FFA5A116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64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5687B-2360-4E38-999F-43A9CBAF03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801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5BC8A-D5FB-4F16-B0CB-26C363012B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61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D59C61-30C0-4425-93C7-BDD0D9C5F859}" type="slidenum">
              <a:rPr lang="ru-RU" altLang="ru-RU" sz="1200" b="1" i="1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z="1200" b="1" i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82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93DEC-F14E-427A-9E58-77B51D3B31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E1840-C5D5-4942-9A8F-5FFFB94AB4A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2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3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A6EBF-2C31-4568-8060-F453162C82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2ADEA-938A-4974-B43D-B00F65D201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8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8138D0-BB59-4F64-B920-30D2BD7B7DAE}" type="datetimeFigureOut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2A2370-B2B6-45E2-A9FD-3DB298C346B0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3857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0E6C4-5AF9-490F-A656-5CB72243DF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1A728-E48F-4917-8DD2-725A7B597A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Excel_Worksheet6.xlsx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673115" y="4797152"/>
            <a:ext cx="1919940" cy="2046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4203700" y="5897564"/>
            <a:ext cx="184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719389" y="134939"/>
          <a:ext cx="6696075" cy="70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075"/>
              </a:tblGrid>
              <a:tr h="7016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БЮРО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 СУДЕБНО-МЕДИЦИНСКОЙ </a:t>
                      </a:r>
                      <a:r>
                        <a:rPr lang="ru-RU" sz="2000" baseline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ЭКСПЕРТИЗЫ МОСКОВСКОЙ ОБЛАСТИ</a:t>
                      </a:r>
                      <a:r>
                        <a:rPr lang="en-US" sz="1800" baseline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          </a:t>
                      </a:r>
                      <a:r>
                        <a:rPr lang="ru-RU" sz="1400" baseline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ГБУЗ </a:t>
                      </a:r>
                      <a:r>
                        <a:rPr lang="ru-RU" sz="1400" baseline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+mj-lt"/>
                        </a:rPr>
                        <a:t>МО «Бюро СМЭ»</a:t>
                      </a:r>
                      <a:endParaRPr lang="ru-RU" sz="1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+mj-lt"/>
                      </a:endParaRPr>
                    </a:p>
                  </a:txBody>
                  <a:tcPr marL="91431" marR="91431" marT="45761" marB="4576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711326" y="1034063"/>
            <a:ext cx="8712200" cy="42850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cap="all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смерти от новообразований В 2014 ГОДУ </a:t>
            </a:r>
            <a:br>
              <a:rPr lang="ru-RU" sz="3100" b="1" cap="all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cap="all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1 ПОЛОВИНЕ 2015 ГОДА</a:t>
            </a:r>
            <a:br>
              <a:rPr lang="ru-RU" sz="3100" b="1" cap="all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3100" b="1" cap="all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данным БЮРО СУДЕБНО-МЕДИЦИНСКОЙ ЭКСПЕРТИЗЫ МОСКОВСКОЙ ОБЛАСТИ </a:t>
            </a:r>
            <a:br>
              <a:rPr lang="ru-RU" sz="3100" b="1" cap="all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2000" dirty="0">
              <a:solidFill>
                <a:srgbClr val="800000"/>
              </a:solidFill>
              <a:latin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59826874"/>
              </p:ext>
            </p:extLst>
          </p:nvPr>
        </p:nvGraphicFramePr>
        <p:xfrm>
          <a:off x="3088040" y="5750715"/>
          <a:ext cx="6048672" cy="698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376" y="4179057"/>
            <a:ext cx="12192000" cy="1498234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С.А. Кучук </a:t>
            </a:r>
            <a:r>
              <a:rPr lang="en-US" b="1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/>
            </a:r>
            <a:br>
              <a:rPr lang="en-US" b="1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</a:br>
            <a:r>
              <a:rPr lang="ru-RU" b="1" dirty="0" smtClean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к.м.н., заместитель начальника ГБУЗ </a:t>
            </a:r>
            <a:r>
              <a:rPr lang="ru-RU" b="1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МО «Бюро судебно-медицинской экспертизы</a:t>
            </a:r>
            <a:r>
              <a:rPr lang="ru-RU" b="1" dirty="0" smtClean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»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по организационно-методической работе </a:t>
            </a:r>
          </a:p>
        </p:txBody>
      </p:sp>
    </p:spTree>
    <p:extLst>
      <p:ext uri="{BB962C8B-B14F-4D97-AF65-F5344CB8AC3E}">
        <p14:creationId xmlns:p14="http://schemas.microsoft.com/office/powerpoint/2010/main" val="8651579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338" y="492369"/>
            <a:ext cx="10972800" cy="11949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ДАННЫЕ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ОТ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НОВООБРАЗОВАНИЙ ПО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ОБРАЗОВАНИЯМ МОСКОВСКОЙ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В 1 ПОЛУГОДИИ 2015 ГОДА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 ГБУЗ МО «Бюро СМЭ» и Мособлстата</a:t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498920"/>
              </p:ext>
            </p:extLst>
          </p:nvPr>
        </p:nvGraphicFramePr>
        <p:xfrm>
          <a:off x="243840" y="1687269"/>
          <a:ext cx="11561298" cy="4664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78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НОВООБРАЗОВАНИЯ ПО МЕСТУ РЕГИСТРАЦИИ В 2014 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1818664"/>
              </p:ext>
            </p:extLst>
          </p:nvPr>
        </p:nvGraphicFramePr>
        <p:xfrm>
          <a:off x="551330" y="1492623"/>
          <a:ext cx="11214846" cy="1468626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2510119"/>
                <a:gridCol w="1335739"/>
                <a:gridCol w="1559859"/>
                <a:gridCol w="1418114"/>
                <a:gridCol w="1409075"/>
                <a:gridCol w="1558977"/>
                <a:gridCol w="1422963"/>
              </a:tblGrid>
              <a:tr h="9809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Причина смерти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регионы РФ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</a:t>
                      </a: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государства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888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3766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86,9%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/>
          </p:nvPr>
        </p:nvGraphicFramePr>
        <p:xfrm>
          <a:off x="665018" y="3121429"/>
          <a:ext cx="11072553" cy="3445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32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212725"/>
            <a:ext cx="10515600" cy="91757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НОВООБРАЗОВАНИЯ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МЕСТУ РЕГИСТРАЦИИ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УМЕРШИХ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1 ПОЛОВИНЕ 2014 - 2015 гг.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50899" y="1175123"/>
          <a:ext cx="10515598" cy="1878147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2353613"/>
                <a:gridCol w="1252455"/>
                <a:gridCol w="1462601"/>
                <a:gridCol w="1329694"/>
                <a:gridCol w="1321219"/>
                <a:gridCol w="1461775"/>
                <a:gridCol w="1334241"/>
              </a:tblGrid>
              <a:tr h="7806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Причина смерти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  <a:endParaRPr lang="ru-RU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регионы РФ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</a:t>
                      </a: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государства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74831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 2014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2060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1832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88,9%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226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полугодие 2015 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2378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85,3%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8,9%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0,6%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/>
          </p:nvPr>
        </p:nvGraphicFramePr>
        <p:xfrm>
          <a:off x="548641" y="3108960"/>
          <a:ext cx="11139054" cy="3154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74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923" y="597876"/>
            <a:ext cx="10515600" cy="10902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ПОКАЗАТЕЛИ СМЕРТИ ОТ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НОВООБРАЗОВАНИЙ ПОКВАРТАЛЬНО В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2012-2014гг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1 ПОЛУГОДИИ 2015 г. по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 ГБУЗ МО «Бюро СМЭ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515743"/>
              </p:ext>
            </p:extLst>
          </p:nvPr>
        </p:nvGraphicFramePr>
        <p:xfrm>
          <a:off x="849923" y="2057400"/>
          <a:ext cx="10515599" cy="4087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65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6240"/>
            <a:ext cx="10515600" cy="12944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ОТ НОВООБРАЗОВАНИЙ В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В 1 ПОЛУГОДИИ 2014 - 2015 ГОДОВ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ГБУЗ МО «Бюро СМЭ»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077147"/>
              </p:ext>
            </p:extLst>
          </p:nvPr>
        </p:nvGraphicFramePr>
        <p:xfrm>
          <a:off x="6299200" y="2052321"/>
          <a:ext cx="4251545" cy="4035082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2832608"/>
                <a:gridCol w="743712"/>
                <a:gridCol w="675225"/>
              </a:tblGrid>
              <a:tr h="398271">
                <a:tc rowSpan="2">
                  <a:txBody>
                    <a:bodyPr/>
                    <a:lstStyle/>
                    <a:p>
                      <a:pPr marL="190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расхождения диагнозов</a:t>
                      </a: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</a:tr>
              <a:tr h="605068">
                <a:tc vMerge="1">
                  <a:txBody>
                    <a:bodyPr/>
                    <a:lstStyle/>
                    <a:p>
                      <a:pPr marL="190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03339"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25065"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03339"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Третья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9821609"/>
              </p:ext>
            </p:extLst>
          </p:nvPr>
        </p:nvGraphicFramePr>
        <p:xfrm>
          <a:off x="838200" y="2052321"/>
          <a:ext cx="4572000" cy="403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72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89351" y="1840615"/>
            <a:ext cx="10253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30735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упорядочения статистического показателя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от новообразований необходимо: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кодирование по МКБ-10 причин смерти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взаимодействие между территориальным органом Федеральной службы государственной статистики по Московской области, ГУ ЗАГС Московской области, ГБУЗ МО «Бюро СМЭ» и медицинскими организациями Московской области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40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1889" y="240887"/>
            <a:ext cx="10711543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  <a:p>
            <a:pPr marL="342900" indent="-342900" algn="just"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Показатель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смертности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новообразований,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формируемый в ГБУЗ МО «Бюро СМЭ» в 2014 году значительно ниже чем аналогичный показатель по Московской области,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Центральному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федеральному округу и Российской Федерации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(60,7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 сравнению с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201,1, 220,1, 228,1).</a:t>
            </a:r>
            <a:endParaRPr lang="ru-RU" sz="1600" b="1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Незначительное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данного показателя в 1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полугодии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2015 года по сравнению с аналогичным периодом 2014 года, не является критическим, обусловлено прежде всего, увеличением количества исследуемых трупов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(+1059),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упорядочением формулирования судебно-медицинского диагноза, кодирования причин смерти в медицинском свидетельстве о смерти.</a:t>
            </a:r>
          </a:p>
          <a:p>
            <a:pPr marL="342900" indent="-342900" algn="just"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Наибольшее число умерших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2014 году и 1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полугодии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2015 года составили жители Московской области (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86,9%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85,3%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соответственно). В 2014 году умершие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 жители Москвы составили 8,9%, жители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других регионов РФ –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2,5%.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1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полугодии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2015 года на втором месте по числу умерших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встречались жители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Москвы – 8,9%, на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третьем –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жители других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регионов Российской Федерации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3,2%. </a:t>
            </a:r>
          </a:p>
          <a:p>
            <a:pPr marL="342900" indent="-342900" algn="just"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2015 году нам удалось в соответствии с поручением Министерства здравоохранения Московской области устанавливать количество умерших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разрезе медицинских округов и муниципальных образований.</a:t>
            </a:r>
          </a:p>
          <a:p>
            <a:pPr marL="342900" indent="-342900" algn="just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Не смотря на проводимую работу по сопоставлению клинического и судебно-медицинского диагнозов, по-прежнему остается высокий процент расхождений диагнозов при смерти больного в стационаре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новообразований.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Так, в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 половине 2014 года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умерших от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новообразований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стационаре расхождение диагнозов встретилось  в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случаях, в 1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полугодии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2015 года из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случаев в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10-ти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соответственно.   </a:t>
            </a:r>
          </a:p>
        </p:txBody>
      </p:sp>
    </p:spTree>
    <p:extLst>
      <p:ext uri="{BB962C8B-B14F-4D97-AF65-F5344CB8AC3E}">
        <p14:creationId xmlns:p14="http://schemas.microsoft.com/office/powerpoint/2010/main" val="26260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15388" y="1106262"/>
            <a:ext cx="6838067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Учесть результаты тематической проверки актов судебно-медицинского исследования трупов (заключений эксперта) за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2015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 </a:t>
            </a:r>
            <a:r>
              <a:rPr lang="ru-RU" sz="24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случаях смерти от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новообразований </a:t>
            </a:r>
            <a:r>
              <a:rPr lang="ru-RU" sz="24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последующей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работе.</a:t>
            </a:r>
            <a:endParaRPr lang="ru-RU" sz="24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</a:t>
            </a:r>
            <a:r>
              <a:rPr lang="ru-RU" sz="24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постоянный мониторинг показателя смертности от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новообразований.</a:t>
            </a:r>
            <a:endParaRPr lang="ru-RU" sz="2400" b="1" dirty="0" smtClean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Организовать и осуществлять регулярное взаимодействие с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онкологической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службой Московской области по разбору всех случаев смертельных исходов от </a:t>
            </a:r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новообразований.</a:t>
            </a:r>
            <a:endParaRPr lang="ru-RU" sz="2400" b="1" dirty="0" smtClean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500" b="1" dirty="0" smtClean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500" b="1" dirty="0" smtClean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500" b="1" dirty="0" smtClean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13910" y="191862"/>
            <a:ext cx="5047013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5B9BD5">
                    <a:lumMod val="50000"/>
                  </a:srgbClr>
                </a:solidFill>
              </a:rPr>
              <a:t>ПРЕДЛОЖЕНИЯ</a:t>
            </a:r>
            <a:endParaRPr lang="ru-RU" sz="2400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49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9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D:\RADUGA_DESIGN\Выставка_КрокусСити_21_24\Правительство Москвы\Spolohi 02 Correct\Spolohi 02 Correct_opasi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15" y="-73122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24000" y="1125539"/>
            <a:ext cx="9144000" cy="5732461"/>
          </a:xfrm>
          <a:extLst/>
        </p:spPr>
        <p:txBody>
          <a:bodyPr anchor="t">
            <a:normAutofit/>
          </a:bodyPr>
          <a:lstStyle/>
          <a:p>
            <a:pPr>
              <a:lnSpc>
                <a:spcPts val="7400"/>
              </a:lnSpc>
              <a:defRPr/>
            </a:pPr>
            <a: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БЛАГОДАРЮ </a:t>
            </a:r>
            <a:b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 </a:t>
            </a:r>
            <a:b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ВНИМАНИЕ</a:t>
            </a:r>
            <a:r>
              <a:rPr lang="ru-RU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!</a:t>
            </a:r>
            <a:endParaRPr lang="ru-RU" b="1" dirty="0"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a:endParaRPr>
          </a:p>
        </p:txBody>
      </p:sp>
      <p:pic>
        <p:nvPicPr>
          <p:cNvPr id="5" name="Picture 2" descr="Y:\D\правила\Книга идентификация\business_people_03.t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406" y="4869160"/>
            <a:ext cx="1667874" cy="177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0" cy="1171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79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altLang="ru-RU" sz="2400" b="1" dirty="0" smtClean="0">
                <a:solidFill>
                  <a:schemeClr val="accent2"/>
                </a:solidFill>
                <a:ea typeface="+mn-ea"/>
                <a:cs typeface="+mn-cs"/>
              </a:rPr>
              <a:t>ПОКАЗАТЕЛИ СМЕРТНОСТИ </a:t>
            </a:r>
            <a:r>
              <a:rPr lang="ru-RU" altLang="ru-RU" sz="2400" b="1" dirty="0">
                <a:solidFill>
                  <a:schemeClr val="accent2"/>
                </a:solidFill>
                <a:ea typeface="+mn-ea"/>
                <a:cs typeface="+mn-cs"/>
              </a:rPr>
              <a:t>В 2014 </a:t>
            </a:r>
            <a:r>
              <a:rPr lang="ru-RU" altLang="ru-RU" sz="2400" b="1" dirty="0" smtClean="0">
                <a:solidFill>
                  <a:schemeClr val="accent2"/>
                </a:solidFill>
                <a:ea typeface="+mn-ea"/>
                <a:cs typeface="+mn-cs"/>
              </a:rPr>
              <a:t>ГОДУ ПО ДАННЫМ ГБУЗ МО «БЮРО СМЭ» </a:t>
            </a:r>
            <a:endParaRPr lang="ru-RU" altLang="ru-RU" sz="2400" b="1" dirty="0">
              <a:solidFill>
                <a:schemeClr val="accent2"/>
              </a:solidFill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172413"/>
              </p:ext>
            </p:extLst>
          </p:nvPr>
        </p:nvGraphicFramePr>
        <p:xfrm>
          <a:off x="764500" y="1199214"/>
          <a:ext cx="10628026" cy="51807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457096"/>
                <a:gridCol w="1051716"/>
                <a:gridCol w="1051716"/>
                <a:gridCol w="67498"/>
              </a:tblGrid>
              <a:tr h="98268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По указу </a:t>
                      </a:r>
                      <a:r>
                        <a:rPr lang="ru-RU" sz="1800" u="none" strike="noStrike" dirty="0">
                          <a:effectLst/>
                        </a:rPr>
                        <a:t>Президента Российской Федерации от 07.05.2012 № 598 </a:t>
                      </a:r>
                      <a:endParaRPr lang="ru-RU" sz="18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"</a:t>
                      </a:r>
                      <a:r>
                        <a:rPr lang="ru-RU" sz="1800" u="none" strike="noStrike" dirty="0">
                          <a:effectLst/>
                        </a:rPr>
                        <a:t>О совершенствовании государственной политики в сфере здравоохранения" 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4974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БСМЭ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МО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  <a:tr h="654974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Общая смертность (на 1000 нас.)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  <a:tr h="7594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u="none" strike="noStrike" dirty="0" smtClean="0">
                          <a:effectLst/>
                        </a:rPr>
                        <a:t>   Смертность </a:t>
                      </a:r>
                      <a:r>
                        <a:rPr lang="ru-RU" sz="1800" b="1" u="none" strike="noStrike" dirty="0">
                          <a:effectLst/>
                        </a:rPr>
                        <a:t>от болезней системы </a:t>
                      </a:r>
                      <a:r>
                        <a:rPr lang="ru-RU" sz="1800" b="1" u="none" strike="noStrike" dirty="0" smtClean="0">
                          <a:effectLst/>
                        </a:rPr>
                        <a:t>кровообращения (на </a:t>
                      </a:r>
                      <a:r>
                        <a:rPr lang="ru-RU" sz="1800" b="1" u="none" strike="noStrike" dirty="0">
                          <a:effectLst/>
                        </a:rPr>
                        <a:t>100 тыс. </a:t>
                      </a:r>
                      <a:r>
                        <a:rPr lang="ru-RU" sz="1800" b="1" u="none" strike="noStrike" dirty="0" smtClean="0">
                          <a:effectLst/>
                        </a:rPr>
                        <a:t>нас.)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323,1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80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  <a:tr h="7594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  Смертность </a:t>
                      </a:r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от новообразований (в </a:t>
                      </a:r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т.ч. </a:t>
                      </a:r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от злокачественных</a:t>
                      </a:r>
                      <a:r>
                        <a:rPr lang="ru-RU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) (на 100 тыс. нас.)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60,7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228,1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  <a:tr h="609828"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dirty="0" smtClean="0">
                          <a:effectLst/>
                        </a:rPr>
                        <a:t>   Смертность </a:t>
                      </a:r>
                      <a:r>
                        <a:rPr lang="ru-RU" sz="1800" b="1" u="none" strike="noStrike" dirty="0">
                          <a:effectLst/>
                        </a:rPr>
                        <a:t>от </a:t>
                      </a:r>
                      <a:r>
                        <a:rPr lang="ru-RU" sz="1800" b="1" u="none" strike="noStrike" dirty="0" smtClean="0">
                          <a:effectLst/>
                        </a:rPr>
                        <a:t>туберкулеза (на 100 тыс. нас.)</a:t>
                      </a:r>
                    </a:p>
                    <a:p>
                      <a:pPr algn="just" fontAlgn="t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  <a:tr h="7594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u="none" strike="noStrike" dirty="0" smtClean="0">
                          <a:effectLst/>
                        </a:rPr>
                        <a:t>   Смертность </a:t>
                      </a:r>
                      <a:r>
                        <a:rPr lang="ru-RU" sz="1800" b="1" u="none" strike="noStrike" dirty="0">
                          <a:effectLst/>
                        </a:rPr>
                        <a:t>от дорожно-транспортных происшествий </a:t>
                      </a:r>
                      <a:r>
                        <a:rPr lang="ru-RU" sz="1800" b="1" u="none" strike="noStrike" dirty="0" smtClean="0">
                          <a:effectLst/>
                        </a:rPr>
                        <a:t>(на 100 тыс. нас.)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22,6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5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3" y="133004"/>
            <a:ext cx="11321933" cy="1163781"/>
          </a:xfrm>
          <a:solidFill>
            <a:schemeClr val="accent2">
              <a:lumMod val="5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СМЕРТНОСТИ ОТ НОВООБРАЗОВАНИЙ В МОСКОВСКОЙ ОБЛАСТИ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СРАВНЕНИИ С РФ, ЦФО И ГБУЗ МО «БЮРО СМЭ» В 2012 – 2014 гг.,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РАСЧЕТЕ НА 100 ТЫС. НАСЕЛЕНИЯ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484094" y="1296783"/>
          <a:ext cx="11286729" cy="2428053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5302505"/>
                <a:gridCol w="2054185"/>
                <a:gridCol w="2054185"/>
                <a:gridCol w="1875854"/>
              </a:tblGrid>
              <a:tr h="4693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93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201,2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203,3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201,1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93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Центральный федеральный округ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223,4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222,8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220,3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5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232,0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230,8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228,1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44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«Бюро СМЭ»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60,7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/>
          </p:nvPr>
        </p:nvGraphicFramePr>
        <p:xfrm>
          <a:off x="465512" y="4006735"/>
          <a:ext cx="11321933" cy="285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6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СТРУКТУРА ПРИЧИН СМЕРТИ ПО КАТЕГОРИЯМ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по данным ГБУЗ МО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«Бюро СМЭ» в 2012-2014 гг.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Group 36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383919"/>
              </p:ext>
            </p:extLst>
          </p:nvPr>
        </p:nvGraphicFramePr>
        <p:xfrm>
          <a:off x="609600" y="1043354"/>
          <a:ext cx="11054862" cy="3282462"/>
        </p:xfrm>
        <a:graphic>
          <a:graphicData uri="http://schemas.openxmlformats.org/drawingml/2006/table">
            <a:tbl>
              <a:tblPr firstRow="1" firstCol="1" bandRow="1"/>
              <a:tblGrid>
                <a:gridCol w="4560277"/>
                <a:gridCol w="2286000"/>
                <a:gridCol w="2336535"/>
                <a:gridCol w="1872050"/>
              </a:tblGrid>
              <a:tr h="248583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2012 год</a:t>
                      </a: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2013 год</a:t>
                      </a: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2014 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</a:tr>
              <a:tr h="293851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Абс./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Абс./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Абс./ %</a:t>
                      </a: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4826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Исследовано  трупов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39520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41361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43681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435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Насильственная смерть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29,0%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26,1%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652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Ненасильственная смерть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68,6%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70,7%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71,2%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652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Причина смерти не  установлена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sng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517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7,9%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9,2%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9,9%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036965"/>
              </p:ext>
            </p:extLst>
          </p:nvPr>
        </p:nvGraphicFramePr>
        <p:xfrm>
          <a:off x="609600" y="4308231"/>
          <a:ext cx="11172092" cy="2403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663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0"/>
            <a:ext cx="10972800" cy="9398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СТРУКТУРА ПРИЧИН СМЕРТИ ПО КАТЕГОРИЯМ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1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ПОЛУГОДИИ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2014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2015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ГОДОВ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по данным ГБУЗ МО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«Бюро СМЭ»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Group 36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64259"/>
              </p:ext>
            </p:extLst>
          </p:nvPr>
        </p:nvGraphicFramePr>
        <p:xfrm>
          <a:off x="685800" y="818147"/>
          <a:ext cx="10909300" cy="2827421"/>
        </p:xfrm>
        <a:graphic>
          <a:graphicData uri="http://schemas.openxmlformats.org/drawingml/2006/table">
            <a:tbl>
              <a:tblPr firstRow="1" firstCol="1" bandRow="1"/>
              <a:tblGrid>
                <a:gridCol w="5673419"/>
                <a:gridCol w="2906872"/>
                <a:gridCol w="2329009"/>
              </a:tblGrid>
              <a:tr h="28817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2014год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2015 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</a:tr>
              <a:tr h="326749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Абс./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Абс./ %</a:t>
                      </a:r>
                    </a:p>
                  </a:txBody>
                  <a:tcPr marL="0" marR="0" marT="0" marB="0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4851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Исследовано  трупов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21357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22416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5476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Насильственная смерть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25,6%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22,4%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  <a:tr h="6366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Ненасильственная смерть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71,8%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74,8%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</a:tr>
              <a:tr h="5430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Причина смерти не  установлена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54007" marB="54007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269863"/>
              </p:ext>
            </p:extLst>
          </p:nvPr>
        </p:nvGraphicFramePr>
        <p:xfrm>
          <a:off x="584200" y="3632200"/>
          <a:ext cx="11074400" cy="302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88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738" y="298084"/>
            <a:ext cx="10972800" cy="1143000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СРАВНИТЕЛЬНЫЕ ПОКАЗАТЕЛИ СМЕРТИ ОТ НОВООБРАЗОВАНИЙ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по данным ГБУЗ МО «Бюро СМЭ» в 1 квартале 2014г. и 2015г.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92611"/>
              </p:ext>
            </p:extLst>
          </p:nvPr>
        </p:nvGraphicFramePr>
        <p:xfrm>
          <a:off x="468923" y="1277813"/>
          <a:ext cx="5603632" cy="214835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05354"/>
                <a:gridCol w="1224297"/>
                <a:gridCol w="1205948"/>
                <a:gridCol w="1368033"/>
              </a:tblGrid>
              <a:tr h="5380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88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2060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(9,6%)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2378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(12,8%)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+318 (+18,5%)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21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исследовано трупов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21357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22416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+1059 (+5,0%)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213122"/>
              </p:ext>
            </p:extLst>
          </p:nvPr>
        </p:nvGraphicFramePr>
        <p:xfrm>
          <a:off x="6623537" y="1307123"/>
          <a:ext cx="5298831" cy="2233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474624"/>
              </p:ext>
            </p:extLst>
          </p:nvPr>
        </p:nvGraphicFramePr>
        <p:xfrm>
          <a:off x="527538" y="3798276"/>
          <a:ext cx="5568463" cy="2520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4845"/>
                <a:gridCol w="1179443"/>
                <a:gridCol w="1219200"/>
                <a:gridCol w="1364975"/>
              </a:tblGrid>
              <a:tr h="607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86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+8,1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145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смертность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 1000 нас.)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5589376"/>
              </p:ext>
            </p:extLst>
          </p:nvPr>
        </p:nvGraphicFramePr>
        <p:xfrm>
          <a:off x="6834554" y="3716214"/>
          <a:ext cx="5052646" cy="2678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084409"/>
              </p:ext>
            </p:extLst>
          </p:nvPr>
        </p:nvGraphicFramePr>
        <p:xfrm>
          <a:off x="6623537" y="6394936"/>
          <a:ext cx="3166639" cy="31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Worksheet" r:id="rId5" imgW="2209736" imgH="247529" progId="Excel.Sheet.12">
                  <p:embed/>
                </p:oleObj>
              </mc:Choice>
              <mc:Fallback>
                <p:oleObj name="Worksheet" r:id="rId5" imgW="2209736" imgH="2475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23537" y="6394936"/>
                        <a:ext cx="3166639" cy="31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25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1322"/>
            <a:ext cx="10972800" cy="796315"/>
          </a:xfrm>
        </p:spPr>
        <p:txBody>
          <a:bodyPr>
            <a:noAutofit/>
          </a:bodyPr>
          <a:lstStyle/>
          <a:p>
            <a:pPr fontAlgn="base">
              <a:lnSpc>
                <a:spcPct val="107000"/>
              </a:lnSpc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ДАННЫЕ СМЕРТИ ОТ НОВООБРАЗОВАНИЙ ПО МЕДИЦИНСКИМ ОКРУГАМ МОСКОВСКОЙ ОБЛАСТИ В 1 ПОЛУГОДИИ 2015 ГОДА </a:t>
            </a:r>
            <a:b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Мособлстата и ГБУЗ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«Бюро СМЭ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728074"/>
              </p:ext>
            </p:extLst>
          </p:nvPr>
        </p:nvGraphicFramePr>
        <p:xfrm>
          <a:off x="2145793" y="1417637"/>
          <a:ext cx="9436607" cy="4934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728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1322"/>
            <a:ext cx="10972800" cy="796315"/>
          </a:xfrm>
        </p:spPr>
        <p:txBody>
          <a:bodyPr>
            <a:noAutofit/>
          </a:bodyPr>
          <a:lstStyle/>
          <a:p>
            <a:pPr fontAlgn="base">
              <a:lnSpc>
                <a:spcPct val="107000"/>
              </a:lnSpc>
              <a:spcAft>
                <a:spcPct val="0"/>
              </a:spcAft>
              <a:defRPr/>
            </a:pP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ДАННЫЕ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ОТ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НОВООБРАЗОВАНИЙ ПО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 ОКРУГАМ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ОБЛАСТИ В 1 ПОЛУГОДИИ 2015 ГОДА </a:t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Мособлстата и ГБУЗ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«Бюро СМЭ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13839"/>
              </p:ext>
            </p:extLst>
          </p:nvPr>
        </p:nvGraphicFramePr>
        <p:xfrm>
          <a:off x="487680" y="1417637"/>
          <a:ext cx="11277600" cy="5251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67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338" y="492369"/>
            <a:ext cx="10972800" cy="11949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ДАННЫЕ СМЕРТИ ОТ НОВООБРАЗОВАНИЙ ПО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ОБРАЗОВАНИЯМ МОСКОВСКОЙ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В 1 ПОЛУГОДИИ 2015 ГОДА </a:t>
            </a:r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 ГБУЗ МО «Бюро СМЭ» и Мособлстата</a:t>
            </a:r>
            <a:br>
              <a:rPr lang="ru-RU" sz="20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754610"/>
              </p:ext>
            </p:extLst>
          </p:nvPr>
        </p:nvGraphicFramePr>
        <p:xfrm>
          <a:off x="377952" y="1687269"/>
          <a:ext cx="11427186" cy="4579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02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882</Words>
  <Application>Microsoft Office PowerPoint</Application>
  <PresentationFormat>Широкоэкранный</PresentationFormat>
  <Paragraphs>230</Paragraphs>
  <Slides>18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Bookman Old Style</vt:lpstr>
      <vt:lpstr>Calibri</vt:lpstr>
      <vt:lpstr>Calibri Light</vt:lpstr>
      <vt:lpstr>Cambria</vt:lpstr>
      <vt:lpstr>Times New Roman</vt:lpstr>
      <vt:lpstr>Wingdings</vt:lpstr>
      <vt:lpstr>1_Тема Office</vt:lpstr>
      <vt:lpstr>Тема Office</vt:lpstr>
      <vt:lpstr>3_Тема Office</vt:lpstr>
      <vt:lpstr>4_Тема Office</vt:lpstr>
      <vt:lpstr>5_Тема Office</vt:lpstr>
      <vt:lpstr>8_Тема Office</vt:lpstr>
      <vt:lpstr>Worksheet</vt:lpstr>
      <vt:lpstr>Показатели смерти от новообразований В 2014 ГОДУ  И 1 ПОЛОВИНЕ 2015 ГОДА по данным БЮРО СУДЕБНО-МЕДИЦИНСКОЙ ЭКСПЕРТИЗЫ МОСКОВСКОЙ ОБЛАСТИ   </vt:lpstr>
      <vt:lpstr>ПОКАЗАТЕЛИ СМЕРТНОСТИ В 2014 ГОДУ ПО ДАННЫМ ГБУЗ МО «БЮРО СМЭ» </vt:lpstr>
      <vt:lpstr> ПОКАЗАТЕЛИ СМЕРТНОСТИ ОТ НОВООБРАЗОВАНИЙ В МОСКОВСКОЙ ОБЛАСТИ  В СРАВНЕНИИ С РФ, ЦФО И ГБУЗ МО «БЮРО СМЭ» В 2012 – 2014 гг.,  В РАСЧЕТЕ НА 100 ТЫС. НАСЕЛЕНИЯ </vt:lpstr>
      <vt:lpstr>СТРУКТУРА ПРИЧИН СМЕРТИ ПО КАТЕГОРИЯМ   по данным ГБУЗ МО «Бюро СМЭ» в 2012-2014 гг.</vt:lpstr>
      <vt:lpstr>СТРУКТУРА ПРИЧИН СМЕРТИ ПО КАТЕГОРИЯМ В 1 ПОЛУГОДИИ 2014  И 2015 ГОДОВ    по данным ГБУЗ МО «Бюро СМЭ»</vt:lpstr>
      <vt:lpstr>СРАВНИТЕЛЬНЫЕ ПОКАЗАТЕЛИ СМЕРТИ ОТ НОВООБРАЗОВАНИЙ по данным ГБУЗ МО «Бюро СМЭ» в 1 квартале 2014г. и 2015г. </vt:lpstr>
      <vt:lpstr>СРАВНИТЕЛЬНЫЕ ДАННЫЕ СМЕРТИ ОТ НОВООБРАЗОВАНИЙ ПО МЕДИЦИНСКИМ ОКРУГАМ МОСКОВСКОЙ ОБЛАСТИ В 1 ПОЛУГОДИИ 2015 ГОДА  по данным Мособлстата и ГБУЗ МО «Бюро СМЭ»  </vt:lpstr>
      <vt:lpstr>СРАВНИТЕЛЬНЫЕ ДАННЫЕ СМЕРТНОСТИ ОТ НОВООБРАЗОВАНИЙ ПО МЕДИЦИНСКИМ ОКРУГАМ МОСКОВСКОЙ ОБЛАСТИ В 1 ПОЛУГОДИИ 2015 ГОДА  по данным Мособлстата и ГБУЗ МО «Бюро СМЭ» </vt:lpstr>
      <vt:lpstr>СРАВНИТЕЛЬНЫЕ ДАННЫЕ СМЕРТИ ОТ НОВООБРАЗОВАНИЙ ПО МУНИЦИПАЛЬНЫМ ОБРАЗОВАНИЯМ МОСКОВСКОЙ ОБЛАСТИ В 1 ПОЛУГОДИИ 2015 ГОДА по данным ГБУЗ МО «Бюро СМЭ» и Мособлстата </vt:lpstr>
      <vt:lpstr>СРАВНИТЕЛЬНЫЕ ДАННЫЕ СМЕРТНОСТИ ОТ НОВООБРАЗОВАНИЙ ПО МУНИЦИПАЛЬНЫМ ОБРАЗОВАНИЯМ МОСКОВСКОЙ ОБЛАСТИ В 1 ПОЛУГОДИИ 2015 ГОДА по данным ГБУЗ МО «Бюро СМЭ» и Мособлстата </vt:lpstr>
      <vt:lpstr>НОВООБРАЗОВАНИЯ ПО МЕСТУ РЕГИСТРАЦИИ В 2014 ГОДУ</vt:lpstr>
      <vt:lpstr>НОВООБРАЗОВАНИЯ  ПО МЕСТУ РЕГИСТРАЦИИ УМЕРШИХ  В 1 ПОЛОВИНЕ 2014 - 2015 гг.</vt:lpstr>
      <vt:lpstr>СРАВНИТЕЛЬНЫЕ ПОКАЗАТЕЛИ СМЕРТИ ОТ  НОВООБРАЗОВАНИЙ ПОКВАРТАЛЬНО В 2012-2014гг.  И 1 ПОЛУГОДИИ 2015 г. по данным ГБУЗ МО «Бюро СМЭ»</vt:lpstr>
      <vt:lpstr>СМЕРТЬ ОТ НОВООБРАЗОВАНИЙ В  СТАЦИОНАРЕ В 1 ПОЛУГОДИИ 2014 - 2015 ГОДОВ  по данным ГБУЗ МО «Бюро СМЭ»</vt:lpstr>
      <vt:lpstr>Презентация PowerPoint</vt:lpstr>
      <vt:lpstr>Презентация PowerPoint</vt:lpstr>
      <vt:lpstr>Презентация PowerPoint</vt:lpstr>
      <vt:lpstr> БЛАГОДАРЮ  ЗА 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причин смерти по данным БЮРО СУДЕБНО-МЕДИЦИНСКОЙ ЭКСПЕРТИЗЫ МОСКОВСКОЙ ОБЛАСТИ  за 9 месяцев 2014 ГОДа</dc:title>
  <dc:creator>КУЧУК</dc:creator>
  <cp:lastModifiedBy>КУЧУК</cp:lastModifiedBy>
  <cp:revision>166</cp:revision>
  <dcterms:created xsi:type="dcterms:W3CDTF">2014-11-20T06:24:11Z</dcterms:created>
  <dcterms:modified xsi:type="dcterms:W3CDTF">2015-10-13T13:28:25Z</dcterms:modified>
</cp:coreProperties>
</file>